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9" r:id="rId4"/>
    <p:sldId id="272" r:id="rId5"/>
  </p:sldIdLst>
  <p:sldSz cx="6858000" cy="9144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22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6" autoAdjust="0"/>
    <p:restoredTop sz="94660"/>
  </p:normalViewPr>
  <p:slideViewPr>
    <p:cSldViewPr>
      <p:cViewPr varScale="1">
        <p:scale>
          <a:sx n="82" d="100"/>
          <a:sy n="82" d="100"/>
        </p:scale>
        <p:origin x="309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A58606C-18DD-4D7C-85E2-34B1CBEDF6D2}" type="datetimeFigureOut">
              <a:rPr lang="en-US"/>
              <a:pPr>
                <a:defRPr/>
              </a:pPr>
              <a:t>8/23/2023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965B31-39F0-4190-B4FB-BFBE80495059}" type="slidenum">
              <a:rPr lang="en-US" altLang="en-US"/>
              <a:pPr/>
              <a:t>‹#›</a:t>
            </a:fld>
            <a:endParaRPr lang="en-US" altLang="en-US"/>
          </a:p>
        </p:txBody>
      </p:sp>
    </p:spTree>
    <p:extLst>
      <p:ext uri="{BB962C8B-B14F-4D97-AF65-F5344CB8AC3E}">
        <p14:creationId xmlns:p14="http://schemas.microsoft.com/office/powerpoint/2010/main" val="89052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DD75BE-9129-4CA2-A8F0-DBD001211FD4}" type="datetimeFigureOut">
              <a:rPr lang="en-US"/>
              <a:pPr>
                <a:defRPr/>
              </a:pPr>
              <a:t>8/23/2023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C2E9E8D-6BF3-4F3A-BE3B-E06DCC2AB871}" type="slidenum">
              <a:rPr lang="en-US" altLang="en-US"/>
              <a:pPr/>
              <a:t>‹#›</a:t>
            </a:fld>
            <a:endParaRPr lang="en-US" altLang="en-US"/>
          </a:p>
        </p:txBody>
      </p:sp>
    </p:spTree>
    <p:extLst>
      <p:ext uri="{BB962C8B-B14F-4D97-AF65-F5344CB8AC3E}">
        <p14:creationId xmlns:p14="http://schemas.microsoft.com/office/powerpoint/2010/main" val="417803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AEEAD87-FD08-4DD4-A7D9-58B5E784B52D}" type="datetimeFigureOut">
              <a:rPr lang="en-US"/>
              <a:pPr>
                <a:defRPr/>
              </a:pPr>
              <a:t>8/23/2023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4064216-F7B2-454C-9298-A7660A1008D0}" type="slidenum">
              <a:rPr lang="en-US" altLang="en-US"/>
              <a:pPr/>
              <a:t>‹#›</a:t>
            </a:fld>
            <a:endParaRPr lang="en-US" altLang="en-US"/>
          </a:p>
        </p:txBody>
      </p:sp>
    </p:spTree>
    <p:extLst>
      <p:ext uri="{BB962C8B-B14F-4D97-AF65-F5344CB8AC3E}">
        <p14:creationId xmlns:p14="http://schemas.microsoft.com/office/powerpoint/2010/main" val="423826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B869AE-CC77-409F-B710-76497F116513}" type="datetimeFigureOut">
              <a:rPr lang="en-US"/>
              <a:pPr>
                <a:defRPr/>
              </a:pPr>
              <a:t>8/23/2023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A5C803-2AAB-4599-9FDA-AF999ECF5402}" type="slidenum">
              <a:rPr lang="en-US" altLang="en-US"/>
              <a:pPr/>
              <a:t>‹#›</a:t>
            </a:fld>
            <a:endParaRPr lang="en-US" altLang="en-US"/>
          </a:p>
        </p:txBody>
      </p:sp>
    </p:spTree>
    <p:extLst>
      <p:ext uri="{BB962C8B-B14F-4D97-AF65-F5344CB8AC3E}">
        <p14:creationId xmlns:p14="http://schemas.microsoft.com/office/powerpoint/2010/main" val="388735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078A9C-3B76-4B48-ACCD-37905A2A585B}" type="datetimeFigureOut">
              <a:rPr lang="en-US"/>
              <a:pPr>
                <a:defRPr/>
              </a:pPr>
              <a:t>8/23/2023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D0CDBC-7337-4806-8EB1-F4EFA8D624AD}" type="slidenum">
              <a:rPr lang="en-US" altLang="en-US"/>
              <a:pPr/>
              <a:t>‹#›</a:t>
            </a:fld>
            <a:endParaRPr lang="en-US" altLang="en-US"/>
          </a:p>
        </p:txBody>
      </p:sp>
    </p:spTree>
    <p:extLst>
      <p:ext uri="{BB962C8B-B14F-4D97-AF65-F5344CB8AC3E}">
        <p14:creationId xmlns:p14="http://schemas.microsoft.com/office/powerpoint/2010/main" val="67745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12CCFC9-9357-4857-A121-B6E8D51A95DB}" type="datetimeFigureOut">
              <a:rPr lang="en-US"/>
              <a:pPr>
                <a:defRPr/>
              </a:pPr>
              <a:t>8/23/2023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41556CF-2025-4501-A218-5D567EC53FF6}" type="slidenum">
              <a:rPr lang="en-US" altLang="en-US"/>
              <a:pPr/>
              <a:t>‹#›</a:t>
            </a:fld>
            <a:endParaRPr lang="en-US" altLang="en-US"/>
          </a:p>
        </p:txBody>
      </p:sp>
    </p:spTree>
    <p:extLst>
      <p:ext uri="{BB962C8B-B14F-4D97-AF65-F5344CB8AC3E}">
        <p14:creationId xmlns:p14="http://schemas.microsoft.com/office/powerpoint/2010/main" val="79577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2B7CFF0-E42E-42F3-925D-9BD3390A808F}" type="datetimeFigureOut">
              <a:rPr lang="en-US"/>
              <a:pPr>
                <a:defRPr/>
              </a:pPr>
              <a:t>8/23/2023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135FEB6-7E01-4484-B428-3984385CD983}" type="slidenum">
              <a:rPr lang="en-US" altLang="en-US"/>
              <a:pPr/>
              <a:t>‹#›</a:t>
            </a:fld>
            <a:endParaRPr lang="en-US" altLang="en-US"/>
          </a:p>
        </p:txBody>
      </p:sp>
    </p:spTree>
    <p:extLst>
      <p:ext uri="{BB962C8B-B14F-4D97-AF65-F5344CB8AC3E}">
        <p14:creationId xmlns:p14="http://schemas.microsoft.com/office/powerpoint/2010/main" val="174797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50322A5-B273-429E-B96C-A65A501BCC2B}" type="datetimeFigureOut">
              <a:rPr lang="en-US"/>
              <a:pPr>
                <a:defRPr/>
              </a:pPr>
              <a:t>8/23/2023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3A505DC-3E67-426F-B09B-FFC31CFA1BC0}" type="slidenum">
              <a:rPr lang="en-US" altLang="en-US"/>
              <a:pPr/>
              <a:t>‹#›</a:t>
            </a:fld>
            <a:endParaRPr lang="en-US" altLang="en-US"/>
          </a:p>
        </p:txBody>
      </p:sp>
    </p:spTree>
    <p:extLst>
      <p:ext uri="{BB962C8B-B14F-4D97-AF65-F5344CB8AC3E}">
        <p14:creationId xmlns:p14="http://schemas.microsoft.com/office/powerpoint/2010/main" val="332397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84AF07-1B59-445C-81D1-B978E24B4D41}" type="datetimeFigureOut">
              <a:rPr lang="en-US"/>
              <a:pPr>
                <a:defRPr/>
              </a:pPr>
              <a:t>8/23/2023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0545195-96C7-4EB4-8D20-05907515E428}" type="slidenum">
              <a:rPr lang="en-US" altLang="en-US"/>
              <a:pPr/>
              <a:t>‹#›</a:t>
            </a:fld>
            <a:endParaRPr lang="en-US" altLang="en-US"/>
          </a:p>
        </p:txBody>
      </p:sp>
    </p:spTree>
    <p:extLst>
      <p:ext uri="{BB962C8B-B14F-4D97-AF65-F5344CB8AC3E}">
        <p14:creationId xmlns:p14="http://schemas.microsoft.com/office/powerpoint/2010/main" val="376181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9257D9-72F4-4F45-9E67-6CD52CF12640}" type="datetimeFigureOut">
              <a:rPr lang="en-US"/>
              <a:pPr>
                <a:defRPr/>
              </a:pPr>
              <a:t>8/23/2023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828F38D-CA83-4EDE-854E-2A293B0CBA17}" type="slidenum">
              <a:rPr lang="en-US" altLang="en-US"/>
              <a:pPr/>
              <a:t>‹#›</a:t>
            </a:fld>
            <a:endParaRPr lang="en-US" altLang="en-US"/>
          </a:p>
        </p:txBody>
      </p:sp>
    </p:spTree>
    <p:extLst>
      <p:ext uri="{BB962C8B-B14F-4D97-AF65-F5344CB8AC3E}">
        <p14:creationId xmlns:p14="http://schemas.microsoft.com/office/powerpoint/2010/main" val="372331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68F00FA-4F74-46C6-B231-61011F96812C}" type="datetimeFigureOut">
              <a:rPr lang="en-US"/>
              <a:pPr>
                <a:defRPr/>
              </a:pPr>
              <a:t>8/23/2023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02013E-E169-4BF1-AD39-6B2A8FD6EEDD}" type="slidenum">
              <a:rPr lang="en-US" altLang="en-US"/>
              <a:pPr/>
              <a:t>‹#›</a:t>
            </a:fld>
            <a:endParaRPr lang="en-US" altLang="en-US"/>
          </a:p>
        </p:txBody>
      </p:sp>
    </p:spTree>
    <p:extLst>
      <p:ext uri="{BB962C8B-B14F-4D97-AF65-F5344CB8AC3E}">
        <p14:creationId xmlns:p14="http://schemas.microsoft.com/office/powerpoint/2010/main" val="769335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E4B8C0-9045-4816-A7CD-27637163F76C}" type="datetimeFigureOut">
              <a:rPr lang="en-US"/>
              <a:pPr>
                <a:defRPr/>
              </a:pPr>
              <a:t>8/23/2023</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1F7C330-BA8A-43A5-942D-44B4165278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XiMmd0JTkHercM&amp;tbnid=rq26cokCtssqFM:&amp;ved=0CAUQjRw&amp;url=http://www.mindware.com/blog/index.php/rosh-hashanah/&amp;ei=j_oAUs2PIMbB4AOx4ICACA&amp;bvm=bv.50310824,d.dmg&amp;psig=AFQjCNFB2y-LZc_EEf6EVzceCvbHq84UqQ&amp;ust=1375882026750555"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stanf24@hotmail.com"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ttp://iowa.hillel.org/images/iowa-hillel-photos/apple-honey-shofa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518"/>
          <a:stretch/>
        </p:blipFill>
        <p:spPr bwMode="auto">
          <a:xfrm>
            <a:off x="2580780" y="6477000"/>
            <a:ext cx="427722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rc_mi" descr="https://www.mindware.com/blog/wp-content/uploads/2010/09/shofar.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762000"/>
            <a:ext cx="4095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40E65E8-F0E2-4B1C-8202-0B715AF1D3D8}"/>
              </a:ext>
            </a:extLst>
          </p:cNvPr>
          <p:cNvSpPr txBox="1"/>
          <p:nvPr/>
        </p:nvSpPr>
        <p:spPr>
          <a:xfrm>
            <a:off x="228599" y="2003286"/>
            <a:ext cx="6400800" cy="5670783"/>
          </a:xfrm>
          <a:prstGeom prst="rect">
            <a:avLst/>
          </a:prstGeom>
          <a:noFill/>
        </p:spPr>
        <p:txBody>
          <a:bodyPr wrap="square" rtlCol="0">
            <a:spAutoFit/>
          </a:bodyPr>
          <a:lstStyle/>
          <a:p>
            <a:r>
              <a:rPr lang="en-US" sz="1250" b="1" dirty="0">
                <a:latin typeface="+mn-lt"/>
              </a:rPr>
              <a:t>We are excited to welcome our community home to celebrate High Holy Days 5783!</a:t>
            </a:r>
          </a:p>
          <a:p>
            <a:endParaRPr lang="en-US" sz="1250" dirty="0" smtClean="0">
              <a:latin typeface="+mn-lt"/>
            </a:endParaRPr>
          </a:p>
          <a:p>
            <a:r>
              <a:rPr lang="en-US" sz="1250" dirty="0">
                <a:latin typeface="+mn-lt"/>
              </a:rPr>
              <a:t>On Rosh Hashanah we will hear the shofar sound 100 times, each note part of the </a:t>
            </a:r>
            <a:r>
              <a:rPr lang="en-US" sz="1250" i="1" dirty="0" err="1">
                <a:latin typeface="+mn-lt"/>
              </a:rPr>
              <a:t>tekiah</a:t>
            </a:r>
            <a:r>
              <a:rPr lang="en-US" sz="1250" dirty="0">
                <a:latin typeface="+mn-lt"/>
              </a:rPr>
              <a:t>,</a:t>
            </a:r>
          </a:p>
          <a:p>
            <a:r>
              <a:rPr lang="en-US" sz="1250" dirty="0">
                <a:latin typeface="+mn-lt"/>
              </a:rPr>
              <a:t>awakening, </a:t>
            </a:r>
            <a:r>
              <a:rPr lang="en-US" sz="1250" i="1" dirty="0" err="1">
                <a:latin typeface="+mn-lt"/>
              </a:rPr>
              <a:t>shivarim</a:t>
            </a:r>
            <a:r>
              <a:rPr lang="en-US" sz="1250" dirty="0">
                <a:latin typeface="+mn-lt"/>
              </a:rPr>
              <a:t>, weeping, or </a:t>
            </a:r>
            <a:r>
              <a:rPr lang="en-US" sz="1250" i="1" dirty="0" err="1">
                <a:latin typeface="+mn-lt"/>
              </a:rPr>
              <a:t>teruah</a:t>
            </a:r>
            <a:r>
              <a:rPr lang="en-US" sz="1250" dirty="0">
                <a:latin typeface="+mn-lt"/>
              </a:rPr>
              <a:t>, call </a:t>
            </a:r>
            <a:r>
              <a:rPr lang="en-US" sz="1250" dirty="0" smtClean="0">
                <a:latin typeface="+mn-lt"/>
              </a:rPr>
              <a:t>to </a:t>
            </a:r>
            <a:r>
              <a:rPr lang="en-US" sz="1250" dirty="0">
                <a:latin typeface="+mn-lt"/>
              </a:rPr>
              <a:t>action. These sounds resonate deep within</a:t>
            </a:r>
          </a:p>
          <a:p>
            <a:r>
              <a:rPr lang="en-US" sz="1250" dirty="0">
                <a:latin typeface="+mn-lt"/>
              </a:rPr>
              <a:t>us as we </a:t>
            </a:r>
            <a:r>
              <a:rPr lang="en-US" sz="1250" dirty="0" smtClean="0">
                <a:latin typeface="+mn-lt"/>
              </a:rPr>
              <a:t>lift </a:t>
            </a:r>
            <a:r>
              <a:rPr lang="en-US" sz="1250" dirty="0">
                <a:latin typeface="+mn-lt"/>
              </a:rPr>
              <a:t>our eyes, weep for our fractured world and act to repair </a:t>
            </a:r>
            <a:r>
              <a:rPr lang="en-US" sz="1250" dirty="0" smtClean="0">
                <a:latin typeface="+mn-lt"/>
              </a:rPr>
              <a:t>it. </a:t>
            </a:r>
            <a:r>
              <a:rPr lang="en-US" sz="1250" dirty="0">
                <a:latin typeface="+mn-lt"/>
              </a:rPr>
              <a:t>Of </a:t>
            </a:r>
            <a:r>
              <a:rPr lang="en-US" sz="1250" dirty="0" smtClean="0">
                <a:latin typeface="+mn-lt"/>
              </a:rPr>
              <a:t>each, the </a:t>
            </a:r>
            <a:r>
              <a:rPr lang="en-US" sz="1250" dirty="0">
                <a:latin typeface="+mn-lt"/>
              </a:rPr>
              <a:t>blast </a:t>
            </a:r>
            <a:r>
              <a:rPr lang="en-US" sz="1250" dirty="0" smtClean="0">
                <a:latin typeface="+mn-lt"/>
              </a:rPr>
              <a:t>we remember </a:t>
            </a:r>
            <a:r>
              <a:rPr lang="en-US" sz="1250" dirty="0">
                <a:latin typeface="+mn-lt"/>
              </a:rPr>
              <a:t>most is </a:t>
            </a:r>
            <a:r>
              <a:rPr lang="en-US" sz="1250" i="1" dirty="0" err="1">
                <a:latin typeface="+mn-lt"/>
              </a:rPr>
              <a:t>t’kiah</a:t>
            </a:r>
            <a:r>
              <a:rPr lang="en-US" sz="1250" i="1" dirty="0">
                <a:latin typeface="+mn-lt"/>
              </a:rPr>
              <a:t> </a:t>
            </a:r>
            <a:r>
              <a:rPr lang="en-US" sz="1250" i="1" dirty="0" err="1">
                <a:latin typeface="+mn-lt"/>
              </a:rPr>
              <a:t>g’dolah</a:t>
            </a:r>
            <a:r>
              <a:rPr lang="en-US" sz="1250" dirty="0">
                <a:latin typeface="+mn-lt"/>
              </a:rPr>
              <a:t>, the long note that gives us strength, courage and comfort. </a:t>
            </a:r>
            <a:r>
              <a:rPr lang="en-US" sz="1250" dirty="0" smtClean="0">
                <a:latin typeface="+mn-lt"/>
              </a:rPr>
              <a:t>This long </a:t>
            </a:r>
            <a:r>
              <a:rPr lang="en-US" sz="1250" dirty="0">
                <a:latin typeface="+mn-lt"/>
              </a:rPr>
              <a:t>note, the final sound of Yom Kippur, </a:t>
            </a:r>
            <a:r>
              <a:rPr lang="en-US" sz="1250" dirty="0" smtClean="0">
                <a:latin typeface="+mn-lt"/>
              </a:rPr>
              <a:t>echoes </a:t>
            </a:r>
            <a:r>
              <a:rPr lang="en-US" sz="1250" dirty="0">
                <a:latin typeface="+mn-lt"/>
              </a:rPr>
              <a:t>within us until the next Rosh Hashanah</a:t>
            </a:r>
            <a:r>
              <a:rPr lang="en-US" sz="1250" dirty="0" smtClean="0">
                <a:latin typeface="+mn-lt"/>
              </a:rPr>
              <a:t>. As </a:t>
            </a:r>
            <a:r>
              <a:rPr lang="en-US" sz="1250" dirty="0">
                <a:latin typeface="+mn-lt"/>
              </a:rPr>
              <a:t>we enter the final month of our year and the sound finally starts to fade, we begin to </a:t>
            </a:r>
            <a:r>
              <a:rPr lang="en-US" sz="1250" dirty="0" smtClean="0">
                <a:latin typeface="+mn-lt"/>
              </a:rPr>
              <a:t>rouse ourselves </a:t>
            </a:r>
            <a:r>
              <a:rPr lang="en-US" sz="1250" dirty="0">
                <a:latin typeface="+mn-lt"/>
              </a:rPr>
              <a:t>again</a:t>
            </a:r>
            <a:r>
              <a:rPr lang="en-US" sz="1250" dirty="0" smtClean="0">
                <a:latin typeface="+mn-lt"/>
              </a:rPr>
              <a:t>.</a:t>
            </a:r>
          </a:p>
          <a:p>
            <a:endParaRPr lang="en-US" sz="1250" dirty="0">
              <a:latin typeface="+mn-lt"/>
            </a:endParaRPr>
          </a:p>
          <a:p>
            <a:r>
              <a:rPr lang="en-US" sz="1250" dirty="0">
                <a:latin typeface="+mn-lt"/>
              </a:rPr>
              <a:t>In anticipation of our Days of Awe, during the final month of Elul, we will begin our Shabbat</a:t>
            </a:r>
          </a:p>
          <a:p>
            <a:r>
              <a:rPr lang="en-US" sz="1250" dirty="0">
                <a:latin typeface="+mn-lt"/>
              </a:rPr>
              <a:t>services with the shofar. This tradition reminds us to prepare ourselves for the holy days</a:t>
            </a:r>
          </a:p>
          <a:p>
            <a:r>
              <a:rPr lang="en-US" sz="1250" dirty="0">
                <a:latin typeface="+mn-lt"/>
              </a:rPr>
              <a:t>ahead. We call this process </a:t>
            </a:r>
            <a:r>
              <a:rPr lang="en-US" sz="1250" i="1" dirty="0" err="1">
                <a:latin typeface="+mn-lt"/>
              </a:rPr>
              <a:t>chesbon</a:t>
            </a:r>
            <a:r>
              <a:rPr lang="en-US" sz="1250" i="1" dirty="0">
                <a:latin typeface="+mn-lt"/>
              </a:rPr>
              <a:t> </a:t>
            </a:r>
            <a:r>
              <a:rPr lang="en-US" sz="1250" i="1" dirty="0" err="1">
                <a:latin typeface="+mn-lt"/>
              </a:rPr>
              <a:t>hanefesh</a:t>
            </a:r>
            <a:r>
              <a:rPr lang="en-US" sz="1250" dirty="0">
                <a:latin typeface="+mn-lt"/>
              </a:rPr>
              <a:t>, an accounting of the soul. We take note of the</a:t>
            </a:r>
          </a:p>
          <a:p>
            <a:r>
              <a:rPr lang="en-US" sz="1250" dirty="0">
                <a:latin typeface="+mn-lt"/>
              </a:rPr>
              <a:t>good deeds and the not so good deeds from our past year and look at our balance sheet. We</a:t>
            </a:r>
          </a:p>
          <a:p>
            <a:r>
              <a:rPr lang="en-US" sz="1250" dirty="0">
                <a:latin typeface="+mn-lt"/>
              </a:rPr>
              <a:t>do our best to make amends to people we have hurt and we resolve to enter the year with</a:t>
            </a:r>
          </a:p>
          <a:p>
            <a:r>
              <a:rPr lang="en-US" sz="1250" dirty="0">
                <a:latin typeface="+mn-lt"/>
              </a:rPr>
              <a:t>more </a:t>
            </a:r>
            <a:r>
              <a:rPr lang="en-US" sz="1250" i="1" dirty="0" err="1">
                <a:latin typeface="+mn-lt"/>
              </a:rPr>
              <a:t>chesed</a:t>
            </a:r>
            <a:r>
              <a:rPr lang="en-US" sz="1250" dirty="0">
                <a:latin typeface="+mn-lt"/>
              </a:rPr>
              <a:t>, lovingkindness, than the year before. A process called </a:t>
            </a:r>
            <a:r>
              <a:rPr lang="en-US" sz="1250" i="1" dirty="0" err="1">
                <a:latin typeface="+mn-lt"/>
              </a:rPr>
              <a:t>teshuvah</a:t>
            </a:r>
            <a:r>
              <a:rPr lang="en-US" sz="1250" dirty="0">
                <a:latin typeface="+mn-lt"/>
              </a:rPr>
              <a:t>, returning to be</a:t>
            </a:r>
          </a:p>
          <a:p>
            <a:r>
              <a:rPr lang="en-US" sz="1250" dirty="0">
                <a:latin typeface="+mn-lt"/>
              </a:rPr>
              <a:t>the best people we can be and </a:t>
            </a:r>
            <a:r>
              <a:rPr lang="en-US" sz="1250" i="1" dirty="0" err="1">
                <a:latin typeface="+mn-lt"/>
              </a:rPr>
              <a:t>hakarat</a:t>
            </a:r>
            <a:r>
              <a:rPr lang="en-US" sz="1250" i="1" dirty="0">
                <a:latin typeface="+mn-lt"/>
              </a:rPr>
              <a:t> </a:t>
            </a:r>
            <a:r>
              <a:rPr lang="en-US" sz="1250" i="1" dirty="0" err="1">
                <a:latin typeface="+mn-lt"/>
              </a:rPr>
              <a:t>hatov</a:t>
            </a:r>
            <a:r>
              <a:rPr lang="en-US" sz="1250" dirty="0">
                <a:latin typeface="+mn-lt"/>
              </a:rPr>
              <a:t>, recognizing the good that we have done.</a:t>
            </a:r>
          </a:p>
          <a:p>
            <a:endParaRPr lang="en-US" sz="1250" dirty="0" smtClean="0">
              <a:latin typeface="+mn-lt"/>
            </a:endParaRPr>
          </a:p>
          <a:p>
            <a:r>
              <a:rPr lang="en-US" sz="1250" dirty="0" smtClean="0">
                <a:latin typeface="+mn-lt"/>
              </a:rPr>
              <a:t>Don’t </a:t>
            </a:r>
            <a:r>
              <a:rPr lang="en-US" sz="1250" dirty="0">
                <a:latin typeface="+mn-lt"/>
              </a:rPr>
              <a:t>forget about the good! Each of us has fulfilled the commandment to love our neighbor</a:t>
            </a:r>
          </a:p>
          <a:p>
            <a:r>
              <a:rPr lang="en-US" sz="1250" dirty="0">
                <a:latin typeface="+mn-lt"/>
              </a:rPr>
              <a:t>or stranger, and each of us should take time to feel good about the light that we bring to our</a:t>
            </a:r>
          </a:p>
          <a:p>
            <a:r>
              <a:rPr lang="en-US" sz="1250" dirty="0">
                <a:latin typeface="+mn-lt"/>
              </a:rPr>
              <a:t>community.</a:t>
            </a:r>
          </a:p>
          <a:p>
            <a:endParaRPr lang="en-US" sz="1250" dirty="0" smtClean="0">
              <a:latin typeface="+mn-lt"/>
            </a:endParaRPr>
          </a:p>
          <a:p>
            <a:r>
              <a:rPr lang="en-US" sz="1250" dirty="0" smtClean="0">
                <a:latin typeface="+mn-lt"/>
              </a:rPr>
              <a:t>No </a:t>
            </a:r>
            <a:r>
              <a:rPr lang="en-US" sz="1250" dirty="0">
                <a:latin typeface="+mn-lt"/>
              </a:rPr>
              <a:t>matter how you connect with us </a:t>
            </a:r>
            <a:r>
              <a:rPr lang="en-US" sz="1250" dirty="0" smtClean="0">
                <a:latin typeface="+mn-lt"/>
              </a:rPr>
              <a:t>these </a:t>
            </a:r>
            <a:r>
              <a:rPr lang="en-US" sz="1250" dirty="0">
                <a:latin typeface="+mn-lt"/>
              </a:rPr>
              <a:t>High Holy Days, we are grateful for your light, love,</a:t>
            </a:r>
          </a:p>
          <a:p>
            <a:r>
              <a:rPr lang="en-US" sz="1250" dirty="0">
                <a:latin typeface="+mn-lt"/>
              </a:rPr>
              <a:t>and participation in </a:t>
            </a:r>
            <a:r>
              <a:rPr lang="en-US" sz="1250" dirty="0" smtClean="0">
                <a:latin typeface="+mn-lt"/>
              </a:rPr>
              <a:t>the CMI </a:t>
            </a:r>
            <a:r>
              <a:rPr lang="en-US" sz="1250" dirty="0">
                <a:latin typeface="+mn-lt"/>
              </a:rPr>
              <a:t>family</a:t>
            </a:r>
            <a:r>
              <a:rPr lang="en-US" sz="1250" dirty="0" smtClean="0">
                <a:latin typeface="+mn-lt"/>
              </a:rPr>
              <a:t>.</a:t>
            </a:r>
          </a:p>
          <a:p>
            <a:endParaRPr lang="en-US" sz="1250" dirty="0">
              <a:latin typeface="+mn-lt"/>
            </a:endParaRPr>
          </a:p>
          <a:p>
            <a:r>
              <a:rPr lang="en-US" altLang="en-US" sz="1250" i="1" dirty="0" err="1" smtClean="0">
                <a:latin typeface="+mn-lt"/>
              </a:rPr>
              <a:t>L’shanah</a:t>
            </a:r>
            <a:r>
              <a:rPr lang="en-US" altLang="en-US" sz="1250" i="1" dirty="0" smtClean="0">
                <a:latin typeface="+mn-lt"/>
              </a:rPr>
              <a:t> </a:t>
            </a:r>
            <a:r>
              <a:rPr lang="en-US" altLang="en-US" sz="1250" i="1" dirty="0">
                <a:latin typeface="+mn-lt"/>
              </a:rPr>
              <a:t>Tova </a:t>
            </a:r>
            <a:r>
              <a:rPr lang="en-US" altLang="en-US" sz="1250" i="1" dirty="0" err="1">
                <a:latin typeface="+mn-lt"/>
              </a:rPr>
              <a:t>u’metukah</a:t>
            </a:r>
            <a:r>
              <a:rPr lang="en-US" altLang="en-US" sz="1250" i="1" dirty="0">
                <a:latin typeface="+mn-lt"/>
              </a:rPr>
              <a:t>, </a:t>
            </a:r>
          </a:p>
          <a:p>
            <a:r>
              <a:rPr lang="en-US" altLang="en-US" sz="1250" dirty="0">
                <a:latin typeface="+mn-lt"/>
              </a:rPr>
              <a:t>Wishing you a happy, sweet, and healthy new year,</a:t>
            </a:r>
          </a:p>
          <a:p>
            <a:endParaRPr lang="en-US" altLang="en-US" sz="1250" dirty="0">
              <a:latin typeface="+mn-lt"/>
            </a:endParaRPr>
          </a:p>
          <a:p>
            <a:r>
              <a:rPr lang="en-US" altLang="en-US" sz="1250" dirty="0" smtClean="0">
                <a:latin typeface="+mn-lt"/>
              </a:rPr>
              <a:t>Congregation </a:t>
            </a:r>
            <a:r>
              <a:rPr lang="en-US" altLang="en-US" sz="1250" dirty="0" err="1" smtClean="0">
                <a:latin typeface="+mn-lt"/>
              </a:rPr>
              <a:t>Mishkan</a:t>
            </a:r>
            <a:r>
              <a:rPr lang="en-US" altLang="en-US" sz="1250" dirty="0" smtClean="0">
                <a:latin typeface="+mn-lt"/>
              </a:rPr>
              <a:t> Israel</a:t>
            </a:r>
            <a:endParaRPr lang="en-US" sz="1250" dirty="0">
              <a:latin typeface="+mn-lt"/>
            </a:endParaRPr>
          </a:p>
        </p:txBody>
      </p:sp>
      <p:sp>
        <p:nvSpPr>
          <p:cNvPr id="7" name="TextBox 6">
            <a:extLst>
              <a:ext uri="{FF2B5EF4-FFF2-40B4-BE49-F238E27FC236}">
                <a16:creationId xmlns:a16="http://schemas.microsoft.com/office/drawing/2014/main" id="{320D7B4D-E5B8-44CD-956F-FB1879B82989}"/>
              </a:ext>
            </a:extLst>
          </p:cNvPr>
          <p:cNvSpPr txBox="1"/>
          <p:nvPr/>
        </p:nvSpPr>
        <p:spPr>
          <a:xfrm>
            <a:off x="419099" y="1295400"/>
            <a:ext cx="6019800" cy="707886"/>
          </a:xfrm>
          <a:prstGeom prst="rect">
            <a:avLst/>
          </a:prstGeom>
          <a:noFill/>
        </p:spPr>
        <p:txBody>
          <a:bodyPr wrap="square" rtlCol="0">
            <a:spAutoFit/>
          </a:bodyPr>
          <a:lstStyle/>
          <a:p>
            <a:pPr algn="ctr"/>
            <a:r>
              <a:rPr lang="en-US" sz="2000" b="1" dirty="0">
                <a:latin typeface="+mj-lt"/>
              </a:rPr>
              <a:t>Shanah Tova – Happy New Year! </a:t>
            </a:r>
          </a:p>
          <a:p>
            <a:pPr algn="ctr"/>
            <a:r>
              <a:rPr lang="en-US" sz="2000" b="1" dirty="0">
                <a:latin typeface="+mj-lt"/>
              </a:rPr>
              <a:t>Your Guide to High Holy Days at CMI</a:t>
            </a:r>
          </a:p>
        </p:txBody>
      </p:sp>
      <p:pic>
        <p:nvPicPr>
          <p:cNvPr id="10" name="Picture 9">
            <a:extLst>
              <a:ext uri="{FF2B5EF4-FFF2-40B4-BE49-F238E27FC236}">
                <a16:creationId xmlns:a16="http://schemas.microsoft.com/office/drawing/2014/main" id="{CEC4C8FE-9BB7-462B-8403-36B3C503E2E7}"/>
              </a:ext>
            </a:extLst>
          </p:cNvPr>
          <p:cNvPicPr>
            <a:picLocks noChangeAspect="1"/>
          </p:cNvPicPr>
          <p:nvPr/>
        </p:nvPicPr>
        <p:blipFill rotWithShape="1">
          <a:blip r:embed="rId5"/>
          <a:srcRect t="6807" b="3213"/>
          <a:stretch/>
        </p:blipFill>
        <p:spPr>
          <a:xfrm>
            <a:off x="2244683" y="173778"/>
            <a:ext cx="2368633" cy="11409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2BBABB7D-7526-4FFA-8637-A1573ACB9DD0}"/>
              </a:ext>
            </a:extLst>
          </p:cNvPr>
          <p:cNvSpPr>
            <a:spLocks noChangeArrowheads="1"/>
          </p:cNvSpPr>
          <p:nvPr/>
        </p:nvSpPr>
        <p:spPr bwMode="auto">
          <a:xfrm>
            <a:off x="182563" y="2208550"/>
            <a:ext cx="3200399" cy="449704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nchorCtr="0">
            <a:noAutofit/>
          </a:bodyPr>
          <a:lstStyle>
            <a:lvl1pPr marL="904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latin typeface="+mj-lt"/>
              </a:rPr>
              <a:t>Rosh Hashanah</a:t>
            </a:r>
          </a:p>
          <a:p>
            <a:endParaRPr lang="en-US" altLang="en-US" sz="800" dirty="0">
              <a:latin typeface="+mj-lt"/>
              <a:ea typeface="Arial Unicode MS" pitchFamily="34" charset="-128"/>
            </a:endParaRPr>
          </a:p>
          <a:p>
            <a:r>
              <a:rPr lang="en-US" altLang="en-US" b="1" dirty="0" smtClean="0">
                <a:latin typeface="+mj-lt"/>
              </a:rPr>
              <a:t>Friday, </a:t>
            </a:r>
            <a:r>
              <a:rPr lang="en-US" altLang="en-US" b="1" dirty="0">
                <a:latin typeface="+mj-lt"/>
              </a:rPr>
              <a:t>September </a:t>
            </a:r>
            <a:r>
              <a:rPr lang="en-US" altLang="en-US" b="1" dirty="0" smtClean="0">
                <a:latin typeface="+mj-lt"/>
              </a:rPr>
              <a:t>15  </a:t>
            </a:r>
            <a:endParaRPr lang="en-US" altLang="en-US" b="1" dirty="0">
              <a:latin typeface="+mj-lt"/>
            </a:endParaRPr>
          </a:p>
          <a:p>
            <a:r>
              <a:rPr lang="en-US" altLang="en-US" sz="1600" b="1" dirty="0" smtClean="0">
                <a:latin typeface="+mj-lt"/>
              </a:rPr>
              <a:t>8:00 pm</a:t>
            </a:r>
            <a:r>
              <a:rPr lang="en-US" altLang="en-US" sz="1600" dirty="0" smtClean="0">
                <a:latin typeface="+mj-lt"/>
              </a:rPr>
              <a:t> </a:t>
            </a:r>
            <a:r>
              <a:rPr lang="en-US" altLang="en-US" sz="1600" dirty="0">
                <a:latin typeface="+mj-lt"/>
              </a:rPr>
              <a:t>Traditional </a:t>
            </a:r>
            <a:r>
              <a:rPr lang="en-US" altLang="en-US" sz="1600" dirty="0" smtClean="0">
                <a:latin typeface="+mj-lt"/>
              </a:rPr>
              <a:t>Service</a:t>
            </a:r>
            <a:endParaRPr lang="en-US" altLang="en-US" sz="1600" dirty="0">
              <a:latin typeface="+mj-lt"/>
            </a:endParaRPr>
          </a:p>
          <a:p>
            <a:endParaRPr lang="en-US" altLang="en-US" sz="800" dirty="0">
              <a:latin typeface="+mj-lt"/>
              <a:ea typeface="Arial Unicode MS" pitchFamily="34" charset="-128"/>
            </a:endParaRPr>
          </a:p>
          <a:p>
            <a:r>
              <a:rPr lang="en-US" altLang="en-US" b="1" dirty="0" smtClean="0">
                <a:latin typeface="+mj-lt"/>
              </a:rPr>
              <a:t>Saturday, </a:t>
            </a:r>
            <a:r>
              <a:rPr lang="en-US" altLang="en-US" b="1" dirty="0">
                <a:latin typeface="+mj-lt"/>
              </a:rPr>
              <a:t>September </a:t>
            </a:r>
            <a:r>
              <a:rPr lang="en-US" altLang="en-US" b="1" dirty="0" smtClean="0">
                <a:latin typeface="+mj-lt"/>
              </a:rPr>
              <a:t>16  </a:t>
            </a:r>
            <a:endParaRPr lang="en-US" altLang="en-US" b="1" dirty="0">
              <a:latin typeface="+mj-lt"/>
            </a:endParaRPr>
          </a:p>
          <a:p>
            <a:r>
              <a:rPr lang="en-US" altLang="en-US" sz="1600" b="1" dirty="0">
                <a:latin typeface="+mj-lt"/>
              </a:rPr>
              <a:t>9:15 am</a:t>
            </a:r>
            <a:r>
              <a:rPr lang="en-US" altLang="en-US" sz="1600" dirty="0">
                <a:latin typeface="+mj-lt"/>
              </a:rPr>
              <a:t>	   Young Family Service</a:t>
            </a:r>
          </a:p>
          <a:p>
            <a:r>
              <a:rPr lang="en-US" altLang="en-US" sz="1600" b="1" dirty="0">
                <a:latin typeface="+mj-lt"/>
              </a:rPr>
              <a:t>10:00 am</a:t>
            </a:r>
            <a:r>
              <a:rPr lang="en-US" altLang="en-US" sz="1600" dirty="0">
                <a:latin typeface="+mj-lt"/>
              </a:rPr>
              <a:t>    Morning </a:t>
            </a:r>
            <a:r>
              <a:rPr lang="en-US" altLang="en-US" sz="1600" dirty="0" smtClean="0">
                <a:latin typeface="+mj-lt"/>
              </a:rPr>
              <a:t>Service</a:t>
            </a:r>
            <a:endParaRPr lang="en-US" altLang="en-US" sz="1600" dirty="0">
              <a:latin typeface="+mj-lt"/>
            </a:endParaRPr>
          </a:p>
          <a:p>
            <a:r>
              <a:rPr lang="en-US" altLang="en-US" sz="1600" b="1" dirty="0">
                <a:latin typeface="+mj-lt"/>
              </a:rPr>
              <a:t>10:30 am    </a:t>
            </a:r>
            <a:r>
              <a:rPr lang="en-US" altLang="en-US" sz="1600" dirty="0">
                <a:latin typeface="+mj-lt"/>
              </a:rPr>
              <a:t>Youth </a:t>
            </a:r>
            <a:r>
              <a:rPr lang="en-US" altLang="en-US" sz="1600" dirty="0" smtClean="0">
                <a:latin typeface="+mj-lt"/>
              </a:rPr>
              <a:t>Program/Service</a:t>
            </a:r>
            <a:endParaRPr lang="en-US" altLang="en-US" sz="1600" dirty="0">
              <a:latin typeface="+mj-lt"/>
            </a:endParaRPr>
          </a:p>
          <a:p>
            <a:r>
              <a:rPr lang="en-US" altLang="en-US" sz="1600" b="1" dirty="0">
                <a:latin typeface="+mj-lt"/>
              </a:rPr>
              <a:t>2:00 pm</a:t>
            </a:r>
            <a:r>
              <a:rPr lang="en-US" altLang="en-US" sz="1600" dirty="0">
                <a:latin typeface="+mj-lt"/>
              </a:rPr>
              <a:t>	   </a:t>
            </a:r>
            <a:r>
              <a:rPr lang="en-US" altLang="en-US" sz="1600" dirty="0" smtClean="0">
                <a:latin typeface="+mj-lt"/>
              </a:rPr>
              <a:t>Family </a:t>
            </a:r>
            <a:r>
              <a:rPr lang="en-US" altLang="en-US" sz="1600" dirty="0">
                <a:latin typeface="+mj-lt"/>
              </a:rPr>
              <a:t>Service</a:t>
            </a:r>
          </a:p>
          <a:p>
            <a:endParaRPr lang="en-US" altLang="en-US" sz="800" dirty="0">
              <a:latin typeface="+mj-lt"/>
              <a:ea typeface="Arial Unicode MS" pitchFamily="34" charset="-128"/>
            </a:endParaRPr>
          </a:p>
          <a:p>
            <a:r>
              <a:rPr lang="en-US" altLang="en-US" b="1" dirty="0" smtClean="0">
                <a:latin typeface="+mj-lt"/>
              </a:rPr>
              <a:t>Sunday, </a:t>
            </a:r>
            <a:r>
              <a:rPr lang="en-US" altLang="en-US" b="1" dirty="0">
                <a:latin typeface="+mj-lt"/>
              </a:rPr>
              <a:t>September </a:t>
            </a:r>
            <a:r>
              <a:rPr lang="en-US" altLang="en-US" b="1" dirty="0" smtClean="0">
                <a:latin typeface="+mj-lt"/>
              </a:rPr>
              <a:t>17 </a:t>
            </a:r>
            <a:endParaRPr lang="en-US" altLang="en-US" b="1" dirty="0">
              <a:latin typeface="+mj-lt"/>
            </a:endParaRPr>
          </a:p>
          <a:p>
            <a:r>
              <a:rPr lang="en-US" altLang="en-US" sz="1600" b="1" dirty="0">
                <a:latin typeface="+mn-lt"/>
              </a:rPr>
              <a:t>10:30 </a:t>
            </a:r>
            <a:r>
              <a:rPr lang="en-US" altLang="en-US" sz="1600" b="1" dirty="0" smtClean="0">
                <a:latin typeface="+mn-lt"/>
              </a:rPr>
              <a:t>am</a:t>
            </a:r>
            <a:r>
              <a:rPr lang="en-US" altLang="en-US" sz="1600" dirty="0" smtClean="0">
                <a:latin typeface="+mn-lt"/>
              </a:rPr>
              <a:t>  2</a:t>
            </a:r>
            <a:r>
              <a:rPr lang="en-US" altLang="en-US" sz="1600" baseline="30000" dirty="0" smtClean="0">
                <a:latin typeface="+mn-lt"/>
              </a:rPr>
              <a:t>nd</a:t>
            </a:r>
            <a:r>
              <a:rPr lang="en-US" altLang="en-US" sz="1600" dirty="0" smtClean="0">
                <a:latin typeface="+mn-lt"/>
              </a:rPr>
              <a:t> Day Rosh Hashanah 	Congregational Service</a:t>
            </a:r>
            <a:endParaRPr lang="en-US" altLang="en-US" sz="1600" dirty="0">
              <a:latin typeface="+mn-lt"/>
            </a:endParaRPr>
          </a:p>
          <a:p>
            <a:r>
              <a:rPr lang="en-US" altLang="en-US" sz="1600" b="1" dirty="0" smtClean="0">
                <a:latin typeface="+mj-lt"/>
              </a:rPr>
              <a:t>10:30 </a:t>
            </a:r>
            <a:r>
              <a:rPr lang="en-US" altLang="en-US" sz="1600" b="1" dirty="0">
                <a:latin typeface="+mj-lt"/>
              </a:rPr>
              <a:t>am</a:t>
            </a:r>
            <a:r>
              <a:rPr lang="en-US" altLang="en-US" sz="1600" dirty="0">
                <a:latin typeface="+mj-lt"/>
              </a:rPr>
              <a:t>  </a:t>
            </a:r>
            <a:r>
              <a:rPr lang="en-US" altLang="en-US" sz="1600" dirty="0" smtClean="0">
                <a:latin typeface="+mj-lt"/>
              </a:rPr>
              <a:t>2</a:t>
            </a:r>
            <a:r>
              <a:rPr lang="en-US" altLang="en-US" sz="1600" baseline="30000" dirty="0" smtClean="0">
                <a:latin typeface="+mj-lt"/>
              </a:rPr>
              <a:t>nd</a:t>
            </a:r>
            <a:r>
              <a:rPr lang="en-US" altLang="en-US" sz="1600" dirty="0" smtClean="0">
                <a:latin typeface="+mj-lt"/>
              </a:rPr>
              <a:t> Day </a:t>
            </a:r>
            <a:r>
              <a:rPr lang="en-US" altLang="en-US" sz="1600" smtClean="0">
                <a:latin typeface="+mj-lt"/>
              </a:rPr>
              <a:t>Rosh Hashanah</a:t>
            </a:r>
            <a:endParaRPr lang="en-US" altLang="en-US" sz="1600" dirty="0" smtClean="0">
              <a:latin typeface="+mj-lt"/>
            </a:endParaRPr>
          </a:p>
          <a:p>
            <a:r>
              <a:rPr lang="en-US" altLang="en-US" sz="1600" dirty="0">
                <a:latin typeface="+mj-lt"/>
              </a:rPr>
              <a:t>	</a:t>
            </a:r>
            <a:r>
              <a:rPr lang="en-US" altLang="en-US" sz="1600" dirty="0" smtClean="0">
                <a:latin typeface="+mj-lt"/>
              </a:rPr>
              <a:t>Youth Service/Program</a:t>
            </a:r>
            <a:endParaRPr lang="en-US" altLang="en-US" sz="1600" dirty="0">
              <a:latin typeface="+mj-lt"/>
            </a:endParaRPr>
          </a:p>
          <a:p>
            <a:r>
              <a:rPr lang="en-US" altLang="en-US" sz="1600" b="1" dirty="0">
                <a:latin typeface="+mj-lt"/>
              </a:rPr>
              <a:t>12:30 pm  </a:t>
            </a:r>
            <a:r>
              <a:rPr lang="en-US" altLang="en-US" sz="1600" dirty="0" err="1" smtClean="0">
                <a:latin typeface="+mj-lt"/>
              </a:rPr>
              <a:t>Tashlich</a:t>
            </a:r>
            <a:r>
              <a:rPr lang="en-US" altLang="en-US" sz="1600" dirty="0" smtClean="0">
                <a:latin typeface="+mj-lt"/>
              </a:rPr>
              <a:t> at </a:t>
            </a:r>
            <a:r>
              <a:rPr lang="en-US" altLang="en-US" sz="1600" dirty="0">
                <a:latin typeface="+mj-lt"/>
              </a:rPr>
              <a:t>the Bridge behind Eli Whitney Museum, 915 Whitney Ave., Hamden</a:t>
            </a:r>
          </a:p>
          <a:p>
            <a:endParaRPr lang="en-US" altLang="en-US" sz="1600" dirty="0">
              <a:latin typeface="+mj-lt"/>
            </a:endParaRPr>
          </a:p>
          <a:p>
            <a:endParaRPr lang="en-US" altLang="en-US" sz="1600" dirty="0">
              <a:latin typeface="+mj-lt"/>
            </a:endParaRPr>
          </a:p>
          <a:p>
            <a:endParaRPr lang="en-US" altLang="en-US" sz="1600" dirty="0">
              <a:latin typeface="+mj-lt"/>
            </a:endParaRPr>
          </a:p>
        </p:txBody>
      </p:sp>
      <p:pic>
        <p:nvPicPr>
          <p:cNvPr id="6" name="Picture 7" descr="\\cmiserver1.CMI.local\Users\Merav\My Documents\My Pictures\high holy days - shof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825832"/>
            <a:ext cx="4857750" cy="158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static.guim.co.uk/sys-images/Guardian/Pix/pictures/2011/9/28/1317204693641/Rosh-Hashanah-apple-honey-007.jpg"/>
          <p:cNvPicPr>
            <a:picLocks noChangeAspect="1" noChangeArrowheads="1"/>
          </p:cNvPicPr>
          <p:nvPr/>
        </p:nvPicPr>
        <p:blipFill>
          <a:blip r:embed="rId3" cstate="print">
            <a:clrChange>
              <a:clrFrom>
                <a:srgbClr val="FCFBF9"/>
              </a:clrFrom>
              <a:clrTo>
                <a:srgbClr val="FCFBF9">
                  <a:alpha val="0"/>
                </a:srgbClr>
              </a:clrTo>
            </a:clrChange>
            <a:extLst>
              <a:ext uri="{28A0092B-C50C-407E-A947-70E740481C1C}">
                <a14:useLocalDpi xmlns:a14="http://schemas.microsoft.com/office/drawing/2010/main" val="0"/>
              </a:ext>
            </a:extLst>
          </a:blip>
          <a:srcRect/>
          <a:stretch>
            <a:fillRect/>
          </a:stretch>
        </p:blipFill>
        <p:spPr bwMode="auto">
          <a:xfrm>
            <a:off x="2286000" y="7636762"/>
            <a:ext cx="1268217" cy="76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FF948DB7-2F84-4BB5-9627-366E1C086E6D}"/>
              </a:ext>
            </a:extLst>
          </p:cNvPr>
          <p:cNvSpPr>
            <a:spLocks noChangeArrowheads="1"/>
          </p:cNvSpPr>
          <p:nvPr/>
        </p:nvSpPr>
        <p:spPr bwMode="auto">
          <a:xfrm>
            <a:off x="0" y="252109"/>
            <a:ext cx="6858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latin typeface="+mj-lt"/>
              </a:rPr>
              <a:t>High Holy Day Schedule</a:t>
            </a:r>
          </a:p>
        </p:txBody>
      </p:sp>
      <p:sp>
        <p:nvSpPr>
          <p:cNvPr id="11" name="Rectangle 2">
            <a:extLst>
              <a:ext uri="{FF2B5EF4-FFF2-40B4-BE49-F238E27FC236}">
                <a16:creationId xmlns:a16="http://schemas.microsoft.com/office/drawing/2014/main" id="{10D00FFD-5DA8-460F-9426-E2EDF22595C5}"/>
              </a:ext>
            </a:extLst>
          </p:cNvPr>
          <p:cNvSpPr>
            <a:spLocks noChangeArrowheads="1"/>
          </p:cNvSpPr>
          <p:nvPr/>
        </p:nvSpPr>
        <p:spPr bwMode="auto">
          <a:xfrm>
            <a:off x="3382962" y="2208869"/>
            <a:ext cx="3189287" cy="449672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latin typeface="+mj-lt"/>
                <a:ea typeface="Arial Unicode MS" pitchFamily="34" charset="-128"/>
              </a:rPr>
              <a:t>Yom Kippur</a:t>
            </a:r>
          </a:p>
          <a:p>
            <a:endParaRPr lang="en-US" altLang="en-US" sz="800" dirty="0">
              <a:latin typeface="+mj-lt"/>
              <a:ea typeface="Arial Unicode MS" pitchFamily="34" charset="-128"/>
            </a:endParaRPr>
          </a:p>
          <a:p>
            <a:r>
              <a:rPr lang="en-US" altLang="en-US" b="1" dirty="0" smtClean="0">
                <a:latin typeface="+mj-lt"/>
              </a:rPr>
              <a:t>Sunday, September 24 </a:t>
            </a:r>
            <a:endParaRPr lang="en-US" altLang="en-US" b="1" dirty="0">
              <a:latin typeface="+mj-lt"/>
            </a:endParaRPr>
          </a:p>
          <a:p>
            <a:r>
              <a:rPr lang="en-US" altLang="en-US" sz="1600" b="1" dirty="0">
                <a:latin typeface="+mj-lt"/>
              </a:rPr>
              <a:t>8:00 pm</a:t>
            </a:r>
            <a:r>
              <a:rPr lang="en-US" altLang="en-US" sz="1600" dirty="0">
                <a:latin typeface="+mj-lt"/>
              </a:rPr>
              <a:t>	  </a:t>
            </a:r>
            <a:r>
              <a:rPr lang="en-US" altLang="en-US" sz="1600" dirty="0" err="1">
                <a:latin typeface="+mj-lt"/>
              </a:rPr>
              <a:t>Kol</a:t>
            </a:r>
            <a:r>
              <a:rPr lang="en-US" altLang="en-US" sz="1600" dirty="0">
                <a:latin typeface="+mj-lt"/>
              </a:rPr>
              <a:t> </a:t>
            </a:r>
            <a:r>
              <a:rPr lang="en-US" altLang="en-US" sz="1600" dirty="0" err="1">
                <a:latin typeface="+mj-lt"/>
              </a:rPr>
              <a:t>Nidre</a:t>
            </a:r>
            <a:r>
              <a:rPr lang="en-US" altLang="en-US" sz="1600" dirty="0">
                <a:latin typeface="+mj-lt"/>
              </a:rPr>
              <a:t> </a:t>
            </a:r>
            <a:r>
              <a:rPr lang="en-US" altLang="en-US" sz="1600" dirty="0" smtClean="0">
                <a:latin typeface="+mj-lt"/>
              </a:rPr>
              <a:t>Service</a:t>
            </a:r>
            <a:endParaRPr lang="en-US" altLang="en-US" sz="1600" dirty="0">
              <a:latin typeface="+mj-lt"/>
              <a:ea typeface="Arial Unicode MS" pitchFamily="34" charset="-128"/>
            </a:endParaRPr>
          </a:p>
          <a:p>
            <a:endParaRPr lang="en-US" altLang="en-US" sz="1600" b="1" dirty="0">
              <a:latin typeface="+mj-lt"/>
              <a:ea typeface="Arial Unicode MS" pitchFamily="34" charset="-128"/>
            </a:endParaRPr>
          </a:p>
          <a:p>
            <a:r>
              <a:rPr lang="en-US" altLang="en-US" b="1" dirty="0" smtClean="0">
                <a:latin typeface="+mj-lt"/>
              </a:rPr>
              <a:t>Monday, September 25 </a:t>
            </a:r>
            <a:endParaRPr lang="en-US" altLang="en-US" b="1" dirty="0">
              <a:latin typeface="+mj-lt"/>
            </a:endParaRPr>
          </a:p>
          <a:p>
            <a:r>
              <a:rPr lang="en-US" altLang="en-US" sz="1600" b="1" dirty="0">
                <a:latin typeface="+mj-lt"/>
              </a:rPr>
              <a:t> 9:15 am	  </a:t>
            </a:r>
            <a:r>
              <a:rPr lang="en-US" altLang="en-US" sz="1600" dirty="0">
                <a:latin typeface="+mj-lt"/>
              </a:rPr>
              <a:t>Young Family Service</a:t>
            </a:r>
            <a:endParaRPr lang="en-US" altLang="en-US" sz="1600" b="1" dirty="0">
              <a:latin typeface="+mj-lt"/>
            </a:endParaRPr>
          </a:p>
          <a:p>
            <a:r>
              <a:rPr lang="en-US" altLang="en-US" sz="1600" b="1" dirty="0">
                <a:latin typeface="+mj-lt"/>
              </a:rPr>
              <a:t>10:00 am</a:t>
            </a:r>
            <a:r>
              <a:rPr lang="en-US" altLang="en-US" sz="1600" dirty="0">
                <a:latin typeface="+mj-lt"/>
              </a:rPr>
              <a:t>	  Morning </a:t>
            </a:r>
            <a:r>
              <a:rPr lang="en-US" altLang="en-US" sz="1600" dirty="0" smtClean="0">
                <a:latin typeface="+mj-lt"/>
              </a:rPr>
              <a:t>Service</a:t>
            </a:r>
            <a:endParaRPr lang="en-US" altLang="en-US" sz="1600" dirty="0">
              <a:latin typeface="+mj-lt"/>
            </a:endParaRPr>
          </a:p>
          <a:p>
            <a:r>
              <a:rPr lang="en-US" altLang="en-US" sz="1600" b="1" dirty="0">
                <a:latin typeface="+mj-lt"/>
              </a:rPr>
              <a:t>10:30 am     </a:t>
            </a:r>
            <a:r>
              <a:rPr lang="en-US" altLang="en-US" sz="1600" dirty="0">
                <a:latin typeface="+mj-lt"/>
              </a:rPr>
              <a:t>Youth </a:t>
            </a:r>
            <a:r>
              <a:rPr lang="en-US" altLang="en-US" sz="1600" dirty="0" smtClean="0">
                <a:latin typeface="+mj-lt"/>
              </a:rPr>
              <a:t>Program/Service</a:t>
            </a:r>
            <a:endParaRPr lang="en-US" altLang="en-US" sz="1600" b="1" dirty="0">
              <a:latin typeface="+mj-lt"/>
            </a:endParaRPr>
          </a:p>
          <a:p>
            <a:r>
              <a:rPr lang="en-US" altLang="en-US" sz="1600" b="1" dirty="0" smtClean="0">
                <a:latin typeface="+mj-lt"/>
              </a:rPr>
              <a:t>12:30 </a:t>
            </a:r>
            <a:r>
              <a:rPr lang="en-US" altLang="en-US" sz="1600" b="1" dirty="0">
                <a:latin typeface="+mj-lt"/>
              </a:rPr>
              <a:t>pm</a:t>
            </a:r>
            <a:r>
              <a:rPr lang="en-US" altLang="en-US" sz="1600" dirty="0">
                <a:latin typeface="+mj-lt"/>
              </a:rPr>
              <a:t>	  Reflection </a:t>
            </a:r>
            <a:r>
              <a:rPr lang="en-US" altLang="en-US" sz="1600" dirty="0" smtClean="0">
                <a:latin typeface="+mj-lt"/>
              </a:rPr>
              <a:t>Service</a:t>
            </a:r>
          </a:p>
          <a:p>
            <a:r>
              <a:rPr lang="en-US" altLang="en-US" sz="1600" b="1" dirty="0">
                <a:latin typeface="+mj-lt"/>
              </a:rPr>
              <a:t>2:00 pm</a:t>
            </a:r>
            <a:r>
              <a:rPr lang="en-US" altLang="en-US" sz="1600" dirty="0">
                <a:latin typeface="+mj-lt"/>
              </a:rPr>
              <a:t>	  Adult Study with Prof. 	  Shelly </a:t>
            </a:r>
            <a:r>
              <a:rPr lang="en-US" altLang="en-US" sz="1600" dirty="0" smtClean="0">
                <a:latin typeface="+mj-lt"/>
              </a:rPr>
              <a:t>Kagan</a:t>
            </a:r>
            <a:endParaRPr lang="en-US" altLang="en-US" sz="1600" dirty="0">
              <a:latin typeface="+mj-lt"/>
            </a:endParaRPr>
          </a:p>
          <a:p>
            <a:r>
              <a:rPr lang="en-US" altLang="en-US" sz="1600" b="1" dirty="0">
                <a:latin typeface="+mj-lt"/>
              </a:rPr>
              <a:t>2:00 pm</a:t>
            </a:r>
            <a:r>
              <a:rPr lang="en-US" altLang="en-US" sz="1600" dirty="0">
                <a:latin typeface="+mj-lt"/>
              </a:rPr>
              <a:t>	  Family Service</a:t>
            </a:r>
            <a:endParaRPr lang="en-US" altLang="en-US" sz="1600" dirty="0">
              <a:latin typeface="+mj-lt"/>
              <a:ea typeface="Arial Unicode MS" pitchFamily="34" charset="-128"/>
            </a:endParaRPr>
          </a:p>
          <a:p>
            <a:r>
              <a:rPr lang="en-US" altLang="en-US" sz="1600" b="1" dirty="0" smtClean="0">
                <a:latin typeface="+mj-lt"/>
              </a:rPr>
              <a:t>3:00 </a:t>
            </a:r>
            <a:r>
              <a:rPr lang="en-US" altLang="en-US" sz="1600" b="1" dirty="0">
                <a:latin typeface="+mj-lt"/>
              </a:rPr>
              <a:t>pm</a:t>
            </a:r>
            <a:r>
              <a:rPr lang="en-US" altLang="en-US" sz="1600" dirty="0"/>
              <a:t>	  </a:t>
            </a:r>
            <a:r>
              <a:rPr lang="en-US" altLang="en-US" sz="1600" dirty="0" smtClean="0">
                <a:latin typeface="+mj-lt"/>
              </a:rPr>
              <a:t>Adult Study with      	 	  Confronting Racism </a:t>
            </a:r>
          </a:p>
          <a:p>
            <a:r>
              <a:rPr lang="en-US" altLang="en-US" sz="1600" b="1" dirty="0" smtClean="0">
                <a:latin typeface="+mj-lt"/>
              </a:rPr>
              <a:t>3:30 </a:t>
            </a:r>
            <a:r>
              <a:rPr lang="en-US" altLang="en-US" sz="1600" b="1" dirty="0">
                <a:latin typeface="+mj-lt"/>
              </a:rPr>
              <a:t>pm</a:t>
            </a:r>
            <a:r>
              <a:rPr lang="en-US" altLang="en-US" sz="1600" dirty="0">
                <a:latin typeface="+mj-lt"/>
              </a:rPr>
              <a:t>	  Afternoon Service</a:t>
            </a:r>
            <a:endParaRPr lang="en-US" altLang="en-US" sz="1600" dirty="0">
              <a:latin typeface="+mj-lt"/>
              <a:ea typeface="Arial Unicode MS" pitchFamily="34" charset="-128"/>
            </a:endParaRPr>
          </a:p>
          <a:p>
            <a:r>
              <a:rPr lang="en-US" altLang="en-US" sz="1600" b="1" dirty="0">
                <a:latin typeface="+mj-lt"/>
              </a:rPr>
              <a:t>5:15 pm</a:t>
            </a:r>
            <a:r>
              <a:rPr lang="en-US" altLang="en-US" sz="1600" dirty="0">
                <a:latin typeface="+mj-lt"/>
              </a:rPr>
              <a:t>	  </a:t>
            </a:r>
            <a:r>
              <a:rPr lang="en-US" altLang="en-US" sz="1600" dirty="0" err="1">
                <a:latin typeface="+mj-lt"/>
              </a:rPr>
              <a:t>Yizkor</a:t>
            </a:r>
            <a:r>
              <a:rPr lang="en-US" altLang="en-US" sz="1600" dirty="0">
                <a:latin typeface="+mj-lt"/>
              </a:rPr>
              <a:t> (Memorial</a:t>
            </a:r>
            <a:r>
              <a:rPr lang="en-US" altLang="en-US" sz="1600" dirty="0" smtClean="0">
                <a:latin typeface="+mj-lt"/>
              </a:rPr>
              <a:t>)</a:t>
            </a:r>
          </a:p>
          <a:p>
            <a:r>
              <a:rPr lang="en-US" altLang="en-US" sz="1600" b="1" dirty="0" smtClean="0">
                <a:latin typeface="+mj-lt"/>
              </a:rPr>
              <a:t>6:00 pm	  </a:t>
            </a:r>
            <a:r>
              <a:rPr lang="en-US" altLang="en-US" sz="1600" dirty="0" err="1" smtClean="0">
                <a:latin typeface="+mj-lt"/>
              </a:rPr>
              <a:t>Ne’ilah</a:t>
            </a:r>
            <a:r>
              <a:rPr lang="en-US" altLang="en-US" sz="1600" dirty="0" smtClean="0">
                <a:latin typeface="+mj-lt"/>
              </a:rPr>
              <a:t>/Havdalah </a:t>
            </a:r>
            <a:endParaRPr lang="en-US" altLang="en-US" sz="1600" dirty="0">
              <a:latin typeface="+mj-lt"/>
            </a:endParaRPr>
          </a:p>
          <a:p>
            <a:r>
              <a:rPr lang="en-US" altLang="en-US" sz="1600" dirty="0">
                <a:latin typeface="+mj-lt"/>
              </a:rPr>
              <a:t>   	</a:t>
            </a:r>
          </a:p>
        </p:txBody>
      </p:sp>
      <p:sp>
        <p:nvSpPr>
          <p:cNvPr id="12" name="Rectangle 8">
            <a:extLst>
              <a:ext uri="{FF2B5EF4-FFF2-40B4-BE49-F238E27FC236}">
                <a16:creationId xmlns:a16="http://schemas.microsoft.com/office/drawing/2014/main" id="{00E008DC-7E7B-4006-96A7-41C83C7313DD}"/>
              </a:ext>
            </a:extLst>
          </p:cNvPr>
          <p:cNvSpPr>
            <a:spLocks noChangeArrowheads="1"/>
          </p:cNvSpPr>
          <p:nvPr/>
        </p:nvSpPr>
        <p:spPr bwMode="auto">
          <a:xfrm>
            <a:off x="182563" y="823555"/>
            <a:ext cx="6389687" cy="132343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tabLst>
                <a:tab pos="139700" algn="l"/>
                <a:tab pos="457200" algn="l"/>
              </a:tabLst>
              <a:defRPr>
                <a:solidFill>
                  <a:schemeClr val="tx1"/>
                </a:solidFill>
                <a:latin typeface="Arial" panose="020B0604020202020204" pitchFamily="34" charset="0"/>
                <a:cs typeface="Arial" panose="020B0604020202020204" pitchFamily="34" charset="0"/>
              </a:defRPr>
            </a:lvl1pPr>
            <a:lvl2pPr marL="742950" indent="-285750">
              <a:tabLst>
                <a:tab pos="139700" algn="l"/>
                <a:tab pos="457200" algn="l"/>
              </a:tabLst>
              <a:defRPr>
                <a:solidFill>
                  <a:schemeClr val="tx1"/>
                </a:solidFill>
                <a:latin typeface="Arial" panose="020B0604020202020204" pitchFamily="34" charset="0"/>
                <a:cs typeface="Arial" panose="020B0604020202020204" pitchFamily="34" charset="0"/>
              </a:defRPr>
            </a:lvl2pPr>
            <a:lvl3pPr marL="1143000" indent="-228600">
              <a:tabLst>
                <a:tab pos="139700" algn="l"/>
                <a:tab pos="457200" algn="l"/>
              </a:tabLst>
              <a:defRPr>
                <a:solidFill>
                  <a:schemeClr val="tx1"/>
                </a:solidFill>
                <a:latin typeface="Arial" panose="020B0604020202020204" pitchFamily="34" charset="0"/>
                <a:cs typeface="Arial" panose="020B0604020202020204" pitchFamily="34" charset="0"/>
              </a:defRPr>
            </a:lvl3pPr>
            <a:lvl4pPr marL="1600200" indent="-228600">
              <a:tabLst>
                <a:tab pos="139700" algn="l"/>
                <a:tab pos="457200" algn="l"/>
              </a:tabLst>
              <a:defRPr>
                <a:solidFill>
                  <a:schemeClr val="tx1"/>
                </a:solidFill>
                <a:latin typeface="Arial" panose="020B0604020202020204" pitchFamily="34" charset="0"/>
                <a:cs typeface="Arial" panose="020B0604020202020204" pitchFamily="34" charset="0"/>
              </a:defRPr>
            </a:lvl4pPr>
            <a:lvl5pPr marL="2057400" indent="-228600">
              <a:tabLst>
                <a:tab pos="139700" algn="l"/>
                <a:tab pos="457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39700" algn="l"/>
                <a:tab pos="457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39700" algn="l"/>
                <a:tab pos="457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39700" algn="l"/>
                <a:tab pos="457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39700" algn="l"/>
                <a:tab pos="457200" algn="l"/>
              </a:tabLst>
              <a:defRPr>
                <a:solidFill>
                  <a:schemeClr val="tx1"/>
                </a:solidFill>
                <a:latin typeface="Arial" panose="020B0604020202020204" pitchFamily="34" charset="0"/>
                <a:cs typeface="Arial" panose="020B0604020202020204" pitchFamily="34" charset="0"/>
              </a:defRPr>
            </a:lvl9pPr>
          </a:lstStyle>
          <a:p>
            <a:r>
              <a:rPr lang="en-US" altLang="en-US" sz="1600" b="1" dirty="0" err="1">
                <a:solidFill>
                  <a:srgbClr val="000000"/>
                </a:solidFill>
                <a:latin typeface="+mj-lt"/>
                <a:cs typeface="Times New Roman" panose="02020603050405020304" pitchFamily="18" charset="0"/>
              </a:rPr>
              <a:t>Selichot</a:t>
            </a:r>
            <a:r>
              <a:rPr lang="en-US" altLang="en-US" sz="1600" b="1" dirty="0">
                <a:solidFill>
                  <a:srgbClr val="000000"/>
                </a:solidFill>
                <a:latin typeface="+mj-lt"/>
                <a:cs typeface="Times New Roman" panose="02020603050405020304" pitchFamily="18" charset="0"/>
              </a:rPr>
              <a:t> Community Program and Service</a:t>
            </a:r>
          </a:p>
          <a:p>
            <a:r>
              <a:rPr lang="en-US" altLang="en-US" sz="1600" dirty="0">
                <a:solidFill>
                  <a:srgbClr val="000000"/>
                </a:solidFill>
                <a:latin typeface="+mj-lt"/>
                <a:cs typeface="Times New Roman" panose="02020603050405020304" pitchFamily="18" charset="0"/>
              </a:rPr>
              <a:t>Saturday, September </a:t>
            </a:r>
            <a:r>
              <a:rPr lang="en-US" altLang="en-US" sz="1600" dirty="0" smtClean="0">
                <a:solidFill>
                  <a:srgbClr val="000000"/>
                </a:solidFill>
                <a:latin typeface="+mj-lt"/>
                <a:cs typeface="Times New Roman" panose="02020603050405020304" pitchFamily="18" charset="0"/>
              </a:rPr>
              <a:t>9, 7:00 pm at </a:t>
            </a:r>
            <a:r>
              <a:rPr lang="en-US" altLang="en-US" sz="1600" dirty="0" err="1" smtClean="0">
                <a:solidFill>
                  <a:srgbClr val="000000"/>
                </a:solidFill>
                <a:latin typeface="+mj-lt"/>
                <a:cs typeface="Times New Roman" panose="02020603050405020304" pitchFamily="18" charset="0"/>
              </a:rPr>
              <a:t>B’nei</a:t>
            </a:r>
            <a:r>
              <a:rPr lang="en-US" altLang="en-US" sz="1600" dirty="0" smtClean="0">
                <a:solidFill>
                  <a:srgbClr val="000000"/>
                </a:solidFill>
                <a:latin typeface="+mj-lt"/>
                <a:cs typeface="Times New Roman" panose="02020603050405020304" pitchFamily="18" charset="0"/>
              </a:rPr>
              <a:t> Israel in Southbury </a:t>
            </a:r>
            <a:endParaRPr lang="en-US" altLang="en-US" sz="800" dirty="0">
              <a:latin typeface="+mj-lt"/>
            </a:endParaRPr>
          </a:p>
          <a:p>
            <a:r>
              <a:rPr lang="en-US" altLang="en-US" sz="1600" b="1" dirty="0">
                <a:solidFill>
                  <a:srgbClr val="000000"/>
                </a:solidFill>
                <a:latin typeface="+mj-lt"/>
                <a:cs typeface="Times New Roman" panose="02020603050405020304" pitchFamily="18" charset="0"/>
              </a:rPr>
              <a:t>Memorial Service </a:t>
            </a:r>
          </a:p>
          <a:p>
            <a:r>
              <a:rPr lang="en-US" altLang="en-US" sz="1600" dirty="0">
                <a:solidFill>
                  <a:srgbClr val="000000"/>
                </a:solidFill>
                <a:latin typeface="+mj-lt"/>
                <a:cs typeface="Times New Roman" panose="02020603050405020304" pitchFamily="18" charset="0"/>
              </a:rPr>
              <a:t>Sunday, </a:t>
            </a:r>
            <a:r>
              <a:rPr lang="en-US" altLang="en-US" sz="1600" dirty="0" smtClean="0">
                <a:solidFill>
                  <a:srgbClr val="000000"/>
                </a:solidFill>
                <a:latin typeface="+mj-lt"/>
                <a:cs typeface="Times New Roman" panose="02020603050405020304" pitchFamily="18" charset="0"/>
              </a:rPr>
              <a:t>September </a:t>
            </a:r>
            <a:r>
              <a:rPr lang="en-US" altLang="en-US" sz="1600" dirty="0" smtClean="0">
                <a:latin typeface="+mj-lt"/>
                <a:cs typeface="Times New Roman" panose="02020603050405020304" pitchFamily="18" charset="0"/>
              </a:rPr>
              <a:t>10, </a:t>
            </a:r>
            <a:r>
              <a:rPr lang="en-US" altLang="en-US" sz="1600" dirty="0">
                <a:solidFill>
                  <a:srgbClr val="000000"/>
                </a:solidFill>
                <a:latin typeface="+mj-lt"/>
                <a:cs typeface="Times New Roman" panose="02020603050405020304" pitchFamily="18" charset="0"/>
              </a:rPr>
              <a:t>1:00 </a:t>
            </a:r>
            <a:r>
              <a:rPr lang="en-US" altLang="en-US" sz="1600" dirty="0" smtClean="0">
                <a:solidFill>
                  <a:srgbClr val="000000"/>
                </a:solidFill>
                <a:latin typeface="+mj-lt"/>
                <a:cs typeface="Times New Roman" panose="02020603050405020304" pitchFamily="18" charset="0"/>
              </a:rPr>
              <a:t>pm  </a:t>
            </a:r>
            <a:endParaRPr lang="en-US" altLang="en-US" sz="1600" dirty="0">
              <a:solidFill>
                <a:srgbClr val="000000"/>
              </a:solidFill>
              <a:latin typeface="+mj-lt"/>
              <a:cs typeface="Times New Roman" panose="02020603050405020304" pitchFamily="18" charset="0"/>
            </a:endParaRPr>
          </a:p>
          <a:p>
            <a:r>
              <a:rPr lang="en-US" altLang="en-US" sz="1600" dirty="0">
                <a:solidFill>
                  <a:srgbClr val="000000"/>
                </a:solidFill>
                <a:latin typeface="+mj-lt"/>
                <a:cs typeface="Times New Roman" panose="02020603050405020304" pitchFamily="18" charset="0"/>
              </a:rPr>
              <a:t>Our service is held at the CMI Cemetery, </a:t>
            </a:r>
            <a:r>
              <a:rPr lang="en-US" altLang="en-US" sz="1600" dirty="0">
                <a:latin typeface="+mj-lt"/>
                <a:cs typeface="Times New Roman" panose="02020603050405020304" pitchFamily="18" charset="0"/>
              </a:rPr>
              <a:t>701 </a:t>
            </a:r>
            <a:r>
              <a:rPr lang="en-US" altLang="en-US" sz="1600" dirty="0" err="1">
                <a:latin typeface="+mj-lt"/>
                <a:cs typeface="Times New Roman" panose="02020603050405020304" pitchFamily="18" charset="0"/>
              </a:rPr>
              <a:t>Whalley</a:t>
            </a:r>
            <a:r>
              <a:rPr lang="en-US" altLang="en-US" sz="1600" dirty="0">
                <a:latin typeface="+mj-lt"/>
                <a:cs typeface="Times New Roman" panose="02020603050405020304" pitchFamily="18" charset="0"/>
              </a:rPr>
              <a:t> Ave</a:t>
            </a:r>
            <a:r>
              <a:rPr lang="en-US" altLang="en-US" sz="1600" dirty="0" smtClean="0">
                <a:latin typeface="+mj-lt"/>
                <a:cs typeface="Times New Roman" panose="02020603050405020304" pitchFamily="18" charset="0"/>
              </a:rPr>
              <a:t>., </a:t>
            </a:r>
            <a:r>
              <a:rPr lang="en-US" altLang="en-US" sz="1600" dirty="0">
                <a:latin typeface="+mj-lt"/>
                <a:cs typeface="Times New Roman" panose="02020603050405020304" pitchFamily="18" charset="0"/>
              </a:rPr>
              <a:t>New Haven</a:t>
            </a:r>
            <a:endParaRPr lang="en-US" altLang="en-US" sz="1600" dirty="0">
              <a:latin typeface="+mj-lt"/>
            </a:endParaRPr>
          </a:p>
        </p:txBody>
      </p:sp>
      <p:sp>
        <p:nvSpPr>
          <p:cNvPr id="13" name="TextBox 11">
            <a:extLst>
              <a:ext uri="{FF2B5EF4-FFF2-40B4-BE49-F238E27FC236}">
                <a16:creationId xmlns:a16="http://schemas.microsoft.com/office/drawing/2014/main" id="{1BBF2D42-C5CA-455C-9AF2-DF1233E0E370}"/>
              </a:ext>
            </a:extLst>
          </p:cNvPr>
          <p:cNvSpPr txBox="1">
            <a:spLocks noChangeArrowheads="1"/>
          </p:cNvSpPr>
          <p:nvPr/>
        </p:nvSpPr>
        <p:spPr bwMode="auto">
          <a:xfrm>
            <a:off x="3382962" y="6705598"/>
            <a:ext cx="3189287" cy="190500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latin typeface="+mj-lt"/>
              </a:rPr>
              <a:t>Simchat Torah</a:t>
            </a:r>
          </a:p>
          <a:p>
            <a:pPr algn="ctr"/>
            <a:endParaRPr lang="en-US" altLang="en-US" sz="800" dirty="0">
              <a:latin typeface="+mj-lt"/>
            </a:endParaRPr>
          </a:p>
          <a:p>
            <a:r>
              <a:rPr lang="en-US" altLang="en-US" b="1" dirty="0" smtClean="0">
                <a:latin typeface="+mj-lt"/>
              </a:rPr>
              <a:t>Friday, </a:t>
            </a:r>
            <a:r>
              <a:rPr lang="en-US" altLang="en-US" b="1" dirty="0">
                <a:latin typeface="+mj-lt"/>
              </a:rPr>
              <a:t>October </a:t>
            </a:r>
            <a:r>
              <a:rPr lang="en-US" altLang="en-US" b="1" dirty="0" smtClean="0">
                <a:latin typeface="+mj-lt"/>
              </a:rPr>
              <a:t>6</a:t>
            </a:r>
            <a:endParaRPr lang="en-US" altLang="en-US" dirty="0">
              <a:latin typeface="+mj-lt"/>
            </a:endParaRPr>
          </a:p>
          <a:p>
            <a:r>
              <a:rPr lang="en-US" altLang="en-US" sz="1600" b="1" dirty="0">
                <a:latin typeface="+mj-lt"/>
              </a:rPr>
              <a:t>6:00 pm</a:t>
            </a:r>
            <a:r>
              <a:rPr lang="en-US" altLang="en-US" sz="1600" dirty="0">
                <a:latin typeface="+mj-lt"/>
              </a:rPr>
              <a:t>	Simchat Torah </a:t>
            </a:r>
            <a:r>
              <a:rPr lang="en-US" altLang="en-US" sz="1600" dirty="0" smtClean="0">
                <a:latin typeface="+mj-lt"/>
              </a:rPr>
              <a:t>Service</a:t>
            </a:r>
            <a:endParaRPr lang="en-US" altLang="en-US" sz="1600" dirty="0">
              <a:latin typeface="+mj-lt"/>
            </a:endParaRPr>
          </a:p>
          <a:p>
            <a:endParaRPr lang="en-US" altLang="en-US" sz="800" dirty="0">
              <a:latin typeface="+mj-lt"/>
            </a:endParaRPr>
          </a:p>
          <a:p>
            <a:r>
              <a:rPr lang="en-US" altLang="en-US" b="1" dirty="0" smtClean="0">
                <a:latin typeface="+mj-lt"/>
              </a:rPr>
              <a:t>Saturday, October 7</a:t>
            </a:r>
            <a:endParaRPr lang="en-US" altLang="en-US" dirty="0">
              <a:latin typeface="+mj-lt"/>
            </a:endParaRPr>
          </a:p>
          <a:p>
            <a:r>
              <a:rPr lang="en-US" altLang="en-US" sz="1600" b="1" dirty="0">
                <a:latin typeface="+mj-lt"/>
              </a:rPr>
              <a:t>10:30 am</a:t>
            </a:r>
            <a:r>
              <a:rPr lang="en-US" altLang="en-US" sz="1600" dirty="0">
                <a:latin typeface="+mj-lt"/>
              </a:rPr>
              <a:t>	</a:t>
            </a:r>
            <a:r>
              <a:rPr lang="en-US" altLang="en-US" sz="1600" dirty="0" err="1">
                <a:latin typeface="+mj-lt"/>
              </a:rPr>
              <a:t>Simchat</a:t>
            </a:r>
            <a:r>
              <a:rPr lang="en-US" altLang="en-US" sz="1600" dirty="0">
                <a:latin typeface="+mj-lt"/>
              </a:rPr>
              <a:t> Torah with 	</a:t>
            </a:r>
            <a:r>
              <a:rPr lang="en-US" altLang="en-US" sz="1600" dirty="0" err="1">
                <a:latin typeface="+mj-lt"/>
              </a:rPr>
              <a:t>Yizkor</a:t>
            </a:r>
            <a:r>
              <a:rPr lang="en-US" altLang="en-US" sz="1600" dirty="0">
                <a:latin typeface="+mj-lt"/>
              </a:rPr>
              <a:t> Services</a:t>
            </a:r>
          </a:p>
          <a:p>
            <a:endParaRPr lang="en-US" altLang="en-US" sz="2000" dirty="0">
              <a:latin typeface="+mj-lt"/>
            </a:endParaRPr>
          </a:p>
        </p:txBody>
      </p:sp>
      <p:sp>
        <p:nvSpPr>
          <p:cNvPr id="14" name="TextBox 12">
            <a:extLst>
              <a:ext uri="{FF2B5EF4-FFF2-40B4-BE49-F238E27FC236}">
                <a16:creationId xmlns:a16="http://schemas.microsoft.com/office/drawing/2014/main" id="{9EEF55CA-7600-4C4F-9E5D-FF9FB0AA930A}"/>
              </a:ext>
            </a:extLst>
          </p:cNvPr>
          <p:cNvSpPr txBox="1">
            <a:spLocks noChangeArrowheads="1"/>
          </p:cNvSpPr>
          <p:nvPr/>
        </p:nvSpPr>
        <p:spPr bwMode="auto">
          <a:xfrm>
            <a:off x="182565" y="6705598"/>
            <a:ext cx="3200398" cy="190500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dirty="0">
                <a:latin typeface="+mj-lt"/>
              </a:rPr>
              <a:t>Sukkot</a:t>
            </a:r>
          </a:p>
          <a:p>
            <a:endParaRPr lang="en-US" altLang="en-US" sz="800" dirty="0">
              <a:latin typeface="+mj-lt"/>
            </a:endParaRPr>
          </a:p>
          <a:p>
            <a:r>
              <a:rPr lang="en-US" altLang="en-US" b="1" dirty="0" smtClean="0">
                <a:latin typeface="+mj-lt"/>
              </a:rPr>
              <a:t>Saturday</a:t>
            </a:r>
            <a:r>
              <a:rPr lang="en-US" altLang="en-US" b="1" dirty="0">
                <a:latin typeface="+mj-lt"/>
              </a:rPr>
              <a:t>, </a:t>
            </a:r>
            <a:r>
              <a:rPr lang="en-US" altLang="en-US" b="1" dirty="0" smtClean="0">
                <a:latin typeface="+mj-lt"/>
              </a:rPr>
              <a:t>September 30</a:t>
            </a:r>
            <a:endParaRPr lang="en-US" altLang="en-US" b="1" dirty="0">
              <a:latin typeface="+mj-lt"/>
            </a:endParaRPr>
          </a:p>
          <a:p>
            <a:r>
              <a:rPr lang="en-US" altLang="en-US" sz="1600" b="1" dirty="0">
                <a:latin typeface="+mj-lt"/>
              </a:rPr>
              <a:t>10:30 am</a:t>
            </a:r>
            <a:r>
              <a:rPr lang="en-US" altLang="en-US" sz="1600" dirty="0">
                <a:latin typeface="+mj-lt"/>
              </a:rPr>
              <a:t>	Sukkot </a:t>
            </a:r>
            <a:r>
              <a:rPr lang="en-US" altLang="en-US" sz="1600" dirty="0" smtClean="0">
                <a:latin typeface="+mj-lt"/>
              </a:rPr>
              <a:t>Service</a:t>
            </a:r>
          </a:p>
          <a:p>
            <a:endParaRPr lang="en-US" altLang="en-US" sz="1600" dirty="0">
              <a:latin typeface="+mj-lt"/>
            </a:endParaRPr>
          </a:p>
          <a:p>
            <a:endParaRPr lang="en-US" altLang="en-US" sz="160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114300" y="649970"/>
            <a:ext cx="6743700" cy="901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2"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50" b="1" dirty="0" smtClean="0">
                <a:latin typeface="+mj-lt"/>
              </a:rPr>
              <a:t>Traditional </a:t>
            </a:r>
            <a:r>
              <a:rPr lang="en-US" sz="1250" b="1" dirty="0">
                <a:latin typeface="+mj-lt"/>
              </a:rPr>
              <a:t>Services </a:t>
            </a:r>
            <a:br>
              <a:rPr lang="en-US" sz="1250" b="1" dirty="0">
                <a:latin typeface="+mj-lt"/>
              </a:rPr>
            </a:br>
            <a:r>
              <a:rPr lang="en-US" sz="1250" dirty="0">
                <a:latin typeface="+mj-lt"/>
              </a:rPr>
              <a:t>Congregation </a:t>
            </a:r>
            <a:r>
              <a:rPr lang="en-US" sz="1250" dirty="0" err="1">
                <a:latin typeface="+mj-lt"/>
              </a:rPr>
              <a:t>Mishkan</a:t>
            </a:r>
            <a:r>
              <a:rPr lang="en-US" sz="1250" dirty="0">
                <a:latin typeface="+mj-lt"/>
              </a:rPr>
              <a:t> Israel’s traditional High </a:t>
            </a:r>
            <a:endParaRPr lang="en-US" sz="1250" dirty="0" smtClean="0">
              <a:latin typeface="+mj-lt"/>
            </a:endParaRPr>
          </a:p>
          <a:p>
            <a:r>
              <a:rPr lang="en-US" sz="1250" dirty="0" smtClean="0">
                <a:latin typeface="+mj-lt"/>
              </a:rPr>
              <a:t>Holy </a:t>
            </a:r>
            <a:r>
              <a:rPr lang="en-US" sz="1250" dirty="0">
                <a:latin typeface="+mj-lt"/>
              </a:rPr>
              <a:t>Day service.  Experience the power and spiritualty of the holidays </a:t>
            </a:r>
            <a:r>
              <a:rPr lang="en-US" sz="1250" dirty="0" smtClean="0">
                <a:latin typeface="+mj-lt"/>
              </a:rPr>
              <a:t>with our clergy, </a:t>
            </a:r>
          </a:p>
          <a:p>
            <a:r>
              <a:rPr lang="en-US" sz="1250" dirty="0" smtClean="0">
                <a:latin typeface="+mj-lt"/>
              </a:rPr>
              <a:t>beautiful organ, </a:t>
            </a:r>
            <a:r>
              <a:rPr lang="en-US" sz="1250" dirty="0">
                <a:latin typeface="+mj-lt"/>
              </a:rPr>
              <a:t>and choir.</a:t>
            </a:r>
          </a:p>
          <a:p>
            <a:endParaRPr lang="en-US" sz="800" b="1" dirty="0">
              <a:latin typeface="+mj-lt"/>
            </a:endParaRPr>
          </a:p>
          <a:p>
            <a:r>
              <a:rPr lang="en-US" sz="1250" b="1" dirty="0">
                <a:latin typeface="+mj-lt"/>
              </a:rPr>
              <a:t>Family Services  ￼</a:t>
            </a:r>
            <a:br>
              <a:rPr lang="en-US" sz="1250" b="1" dirty="0">
                <a:latin typeface="+mj-lt"/>
              </a:rPr>
            </a:br>
            <a:r>
              <a:rPr lang="en-US" sz="1250" dirty="0">
                <a:latin typeface="+mj-lt"/>
              </a:rPr>
              <a:t>A worship opportunity for the entire family on </a:t>
            </a:r>
            <a:endParaRPr lang="en-US" sz="1250" dirty="0" smtClean="0">
              <a:latin typeface="+mj-lt"/>
            </a:endParaRPr>
          </a:p>
          <a:p>
            <a:r>
              <a:rPr lang="en-US" sz="1250" dirty="0" smtClean="0">
                <a:latin typeface="+mj-lt"/>
              </a:rPr>
              <a:t>the </a:t>
            </a:r>
            <a:r>
              <a:rPr lang="en-US" sz="1250" dirty="0">
                <a:latin typeface="+mj-lt"/>
              </a:rPr>
              <a:t>day of each holiday with the clergy and a </a:t>
            </a:r>
            <a:endParaRPr lang="en-US" sz="1250" dirty="0" smtClean="0">
              <a:latin typeface="+mj-lt"/>
            </a:endParaRPr>
          </a:p>
          <a:p>
            <a:r>
              <a:rPr lang="en-US" sz="1250" dirty="0" smtClean="0">
                <a:latin typeface="+mj-lt"/>
              </a:rPr>
              <a:t>special </a:t>
            </a:r>
            <a:r>
              <a:rPr lang="en-US" sz="1250" dirty="0">
                <a:latin typeface="+mj-lt"/>
              </a:rPr>
              <a:t>story. No ticket required – bring friends!</a:t>
            </a:r>
          </a:p>
          <a:p>
            <a:endParaRPr lang="en-US" sz="800" dirty="0">
              <a:latin typeface="+mj-lt"/>
            </a:endParaRPr>
          </a:p>
          <a:p>
            <a:r>
              <a:rPr lang="en-US" sz="1250" b="1" dirty="0">
                <a:latin typeface="+mn-lt"/>
              </a:rPr>
              <a:t>Youth Services ￼</a:t>
            </a:r>
            <a:br>
              <a:rPr lang="en-US" sz="1250" b="1" dirty="0">
                <a:latin typeface="+mn-lt"/>
              </a:rPr>
            </a:br>
            <a:r>
              <a:rPr lang="en-US" sz="1250" dirty="0">
                <a:latin typeface="+mn-lt"/>
              </a:rPr>
              <a:t>Begin as a family with the </a:t>
            </a:r>
            <a:r>
              <a:rPr lang="en-US" sz="1250" dirty="0" smtClean="0">
                <a:latin typeface="+mn-lt"/>
              </a:rPr>
              <a:t>congregation </a:t>
            </a:r>
            <a:r>
              <a:rPr lang="en-US" sz="1250" dirty="0">
                <a:latin typeface="+mn-lt"/>
              </a:rPr>
              <a:t>at </a:t>
            </a:r>
            <a:r>
              <a:rPr lang="en-US" sz="1250" dirty="0" smtClean="0">
                <a:latin typeface="+mn-lt"/>
              </a:rPr>
              <a:t>10:00</a:t>
            </a:r>
          </a:p>
          <a:p>
            <a:r>
              <a:rPr lang="en-US" sz="1250" dirty="0" smtClean="0">
                <a:latin typeface="+mn-lt"/>
              </a:rPr>
              <a:t>in </a:t>
            </a:r>
            <a:r>
              <a:rPr lang="en-US" sz="1250" dirty="0">
                <a:latin typeface="+mn-lt"/>
              </a:rPr>
              <a:t>the </a:t>
            </a:r>
            <a:r>
              <a:rPr lang="en-US" sz="1250" dirty="0" smtClean="0">
                <a:latin typeface="+mn-lt"/>
              </a:rPr>
              <a:t>sanctuary. </a:t>
            </a:r>
            <a:r>
              <a:rPr lang="en-US" sz="1250" dirty="0">
                <a:latin typeface="+mn-lt"/>
              </a:rPr>
              <a:t>Following a special blessing and </a:t>
            </a:r>
            <a:r>
              <a:rPr lang="en-US" sz="1250" dirty="0" smtClean="0">
                <a:latin typeface="+mn-lt"/>
              </a:rPr>
              <a:t>prayer </a:t>
            </a:r>
            <a:r>
              <a:rPr lang="en-US" sz="1250" dirty="0">
                <a:latin typeface="+mn-lt"/>
              </a:rPr>
              <a:t>by our youth, children in Kindergarten – 6</a:t>
            </a:r>
            <a:r>
              <a:rPr lang="en-US" sz="1250" baseline="30000" dirty="0">
                <a:latin typeface="+mn-lt"/>
              </a:rPr>
              <a:t>th</a:t>
            </a:r>
            <a:r>
              <a:rPr lang="en-US" sz="1250" dirty="0">
                <a:latin typeface="+mn-lt"/>
              </a:rPr>
              <a:t> grade will </a:t>
            </a:r>
            <a:r>
              <a:rPr lang="en-US" sz="1250" dirty="0" smtClean="0">
                <a:latin typeface="+mn-lt"/>
              </a:rPr>
              <a:t>leave </a:t>
            </a:r>
            <a:r>
              <a:rPr lang="en-US" sz="1250" dirty="0">
                <a:latin typeface="+mn-lt"/>
              </a:rPr>
              <a:t>for a special </a:t>
            </a:r>
            <a:r>
              <a:rPr lang="en-US" sz="1250" dirty="0" smtClean="0">
                <a:latin typeface="+mn-lt"/>
              </a:rPr>
              <a:t>service/program </a:t>
            </a:r>
            <a:r>
              <a:rPr lang="en-US" sz="1250" dirty="0">
                <a:latin typeface="+mn-lt"/>
              </a:rPr>
              <a:t>with Michelle. </a:t>
            </a:r>
            <a:r>
              <a:rPr lang="en-US" sz="1250" dirty="0" smtClean="0">
                <a:latin typeface="+mn-lt"/>
              </a:rPr>
              <a:t>Everyone </a:t>
            </a:r>
            <a:r>
              <a:rPr lang="en-US" sz="1250" dirty="0">
                <a:latin typeface="+mn-lt"/>
              </a:rPr>
              <a:t>will rejoin at </a:t>
            </a:r>
            <a:r>
              <a:rPr lang="en-US" sz="1250" dirty="0" smtClean="0">
                <a:latin typeface="+mn-lt"/>
              </a:rPr>
              <a:t>12:30 for </a:t>
            </a:r>
            <a:r>
              <a:rPr lang="en-US" sz="1250" dirty="0" err="1">
                <a:latin typeface="+mn-lt"/>
              </a:rPr>
              <a:t>kiddush</a:t>
            </a:r>
            <a:r>
              <a:rPr lang="en-US" sz="1250" dirty="0" smtClean="0">
                <a:latin typeface="+mn-lt"/>
              </a:rPr>
              <a:t>.</a:t>
            </a:r>
          </a:p>
          <a:p>
            <a:endParaRPr lang="en-US" sz="800" dirty="0">
              <a:latin typeface="+mn-lt"/>
            </a:endParaRPr>
          </a:p>
          <a:p>
            <a:r>
              <a:rPr lang="en-US" sz="1250" b="1" dirty="0" smtClean="0">
                <a:latin typeface="+mn-lt"/>
              </a:rPr>
              <a:t>Young Family Services </a:t>
            </a:r>
            <a:r>
              <a:rPr lang="en-US" sz="1250" b="1" dirty="0">
                <a:latin typeface="+mn-lt"/>
              </a:rPr>
              <a:t/>
            </a:r>
            <a:br>
              <a:rPr lang="en-US" sz="1250" b="1" dirty="0">
                <a:latin typeface="+mn-lt"/>
              </a:rPr>
            </a:br>
            <a:r>
              <a:rPr lang="en-US" sz="1250" dirty="0" smtClean="0">
                <a:latin typeface="+mn-lt"/>
              </a:rPr>
              <a:t>Parents are invited to bring their families to this tot-friendly service, which is geared to children birth to five years of age. </a:t>
            </a:r>
            <a:endParaRPr lang="en-US" sz="1250" dirty="0">
              <a:latin typeface="+mn-lt"/>
            </a:endParaRPr>
          </a:p>
          <a:p>
            <a:endParaRPr lang="en-US" sz="800" b="1" dirty="0">
              <a:latin typeface="+mj-lt"/>
            </a:endParaRPr>
          </a:p>
          <a:p>
            <a:r>
              <a:rPr lang="en-US" sz="1250" b="1" dirty="0" smtClean="0">
                <a:latin typeface="+mj-lt"/>
              </a:rPr>
              <a:t>Memorial </a:t>
            </a:r>
            <a:r>
              <a:rPr lang="en-US" sz="1250" b="1" dirty="0">
                <a:latin typeface="+mj-lt"/>
              </a:rPr>
              <a:t>Service</a:t>
            </a:r>
          </a:p>
          <a:p>
            <a:r>
              <a:rPr lang="en-US" sz="1250" dirty="0">
                <a:latin typeface="+mj-lt"/>
              </a:rPr>
              <a:t>Each year we gather at the CMI cemetery to remember our loved ones whose memory we </a:t>
            </a:r>
          </a:p>
          <a:p>
            <a:r>
              <a:rPr lang="en-US" sz="1250" dirty="0">
                <a:latin typeface="+mj-lt"/>
              </a:rPr>
              <a:t>hold close during these sacred days. </a:t>
            </a:r>
          </a:p>
          <a:p>
            <a:endParaRPr lang="en-US" sz="800" b="1" dirty="0">
              <a:latin typeface="+mj-lt"/>
            </a:endParaRPr>
          </a:p>
          <a:p>
            <a:r>
              <a:rPr lang="en-US" sz="1250" b="1" dirty="0" err="1">
                <a:latin typeface="+mj-lt"/>
              </a:rPr>
              <a:t>Selichot</a:t>
            </a:r>
            <a:r>
              <a:rPr lang="en-US" sz="1250" b="1" dirty="0">
                <a:latin typeface="+mj-lt"/>
              </a:rPr>
              <a:t/>
            </a:r>
            <a:br>
              <a:rPr lang="en-US" sz="1250" b="1" dirty="0">
                <a:latin typeface="+mj-lt"/>
              </a:rPr>
            </a:br>
            <a:r>
              <a:rPr lang="en-US" sz="1250" dirty="0" smtClean="0">
                <a:latin typeface="+mj-lt"/>
              </a:rPr>
              <a:t>Prepare </a:t>
            </a:r>
            <a:r>
              <a:rPr lang="en-US" sz="1250" dirty="0">
                <a:latin typeface="+mj-lt"/>
              </a:rPr>
              <a:t>for the High Holy Day Season of personal reflection on the Saturday night before Rosh Hashanah.</a:t>
            </a:r>
          </a:p>
          <a:p>
            <a:endParaRPr lang="en-US" sz="800" b="1" dirty="0">
              <a:latin typeface="+mj-lt"/>
            </a:endParaRPr>
          </a:p>
          <a:p>
            <a:r>
              <a:rPr lang="en-US" sz="1250" b="1" dirty="0">
                <a:latin typeface="+mj-lt"/>
              </a:rPr>
              <a:t>Second Day Rosh Hashanah </a:t>
            </a:r>
            <a:r>
              <a:rPr lang="en-US" sz="1250" b="1" dirty="0" err="1">
                <a:latin typeface="+mj-lt"/>
              </a:rPr>
              <a:t>Tashlich</a:t>
            </a:r>
            <a:r>
              <a:rPr lang="en-US" sz="1250" b="1" dirty="0">
                <a:latin typeface="+mj-lt"/>
              </a:rPr>
              <a:t/>
            </a:r>
            <a:br>
              <a:rPr lang="en-US" sz="1250" b="1" dirty="0">
                <a:latin typeface="+mj-lt"/>
              </a:rPr>
            </a:br>
            <a:r>
              <a:rPr lang="en-US" sz="1250" dirty="0">
                <a:latin typeface="+mj-lt"/>
              </a:rPr>
              <a:t>Join us </a:t>
            </a:r>
            <a:r>
              <a:rPr lang="en-US" sz="1250" dirty="0" smtClean="0">
                <a:latin typeface="+mj-lt"/>
              </a:rPr>
              <a:t>at CMI for </a:t>
            </a:r>
            <a:r>
              <a:rPr lang="en-US" sz="1250" dirty="0">
                <a:latin typeface="+mj-lt"/>
              </a:rPr>
              <a:t>worship </a:t>
            </a:r>
            <a:r>
              <a:rPr lang="en-US" sz="1250" dirty="0" smtClean="0">
                <a:latin typeface="+mj-lt"/>
              </a:rPr>
              <a:t>followed </a:t>
            </a:r>
            <a:r>
              <a:rPr lang="en-US" sz="1250" dirty="0">
                <a:latin typeface="+mj-lt"/>
              </a:rPr>
              <a:t>by </a:t>
            </a:r>
            <a:r>
              <a:rPr lang="en-US" sz="1250" i="1" dirty="0" err="1">
                <a:latin typeface="+mj-lt"/>
              </a:rPr>
              <a:t>tashlich</a:t>
            </a:r>
            <a:r>
              <a:rPr lang="en-US" sz="1250" dirty="0">
                <a:latin typeface="+mj-lt"/>
              </a:rPr>
              <a:t>, casting of our transgressions, at the bridge </a:t>
            </a:r>
            <a:r>
              <a:rPr lang="en-US" sz="1250" dirty="0" smtClean="0">
                <a:latin typeface="+mj-lt"/>
              </a:rPr>
              <a:t>next to </a:t>
            </a:r>
            <a:r>
              <a:rPr lang="en-US" sz="1250" dirty="0">
                <a:latin typeface="+mj-lt"/>
              </a:rPr>
              <a:t>the Eli Whitney </a:t>
            </a:r>
            <a:r>
              <a:rPr lang="en-US" sz="1250" dirty="0" smtClean="0">
                <a:latin typeface="+mj-lt"/>
              </a:rPr>
              <a:t>Museum. </a:t>
            </a:r>
            <a:r>
              <a:rPr lang="en-US" sz="1250" dirty="0">
                <a:latin typeface="+mj-lt"/>
              </a:rPr>
              <a:t>Please bring your own seed</a:t>
            </a:r>
            <a:r>
              <a:rPr lang="en-US" sz="1250" dirty="0" smtClean="0">
                <a:latin typeface="+mj-lt"/>
              </a:rPr>
              <a:t>. </a:t>
            </a:r>
            <a:endParaRPr lang="en-US" sz="1250" dirty="0">
              <a:latin typeface="+mj-lt"/>
            </a:endParaRPr>
          </a:p>
          <a:p>
            <a:endParaRPr lang="en-US" sz="800" b="1" dirty="0">
              <a:latin typeface="+mj-lt"/>
            </a:endParaRPr>
          </a:p>
          <a:p>
            <a:r>
              <a:rPr lang="en-US" sz="1250" b="1" dirty="0" smtClean="0">
                <a:latin typeface="+mj-lt"/>
              </a:rPr>
              <a:t>Shabbat </a:t>
            </a:r>
            <a:r>
              <a:rPr lang="en-US" sz="1250" b="1" dirty="0" err="1">
                <a:latin typeface="+mj-lt"/>
              </a:rPr>
              <a:t>Shuvah</a:t>
            </a:r>
            <a:r>
              <a:rPr lang="en-US" sz="1250" b="1" dirty="0">
                <a:latin typeface="+mj-lt"/>
              </a:rPr>
              <a:t/>
            </a:r>
            <a:br>
              <a:rPr lang="en-US" sz="1250" b="1" dirty="0">
                <a:latin typeface="+mj-lt"/>
              </a:rPr>
            </a:br>
            <a:r>
              <a:rPr lang="en-US" sz="1250" dirty="0">
                <a:latin typeface="+mj-lt"/>
              </a:rPr>
              <a:t>The Shabbat between Rosh Hashanah and Yom Kippur is called the “Shabbat of returning”.  This service motivates us to “return” to being the very best versions of ourselves.  </a:t>
            </a:r>
          </a:p>
          <a:p>
            <a:endParaRPr lang="en-US" sz="800" dirty="0" smtClean="0">
              <a:latin typeface="+mj-lt"/>
            </a:endParaRPr>
          </a:p>
          <a:p>
            <a:endParaRPr lang="en-US" sz="800" dirty="0">
              <a:latin typeface="+mj-lt"/>
            </a:endParaRPr>
          </a:p>
          <a:p>
            <a:endParaRPr lang="en-US" sz="800" dirty="0">
              <a:latin typeface="+mj-lt"/>
            </a:endParaRPr>
          </a:p>
          <a:p>
            <a:endParaRPr lang="en-US" sz="1250" b="1" dirty="0" smtClean="0">
              <a:latin typeface="+mj-lt"/>
            </a:endParaRPr>
          </a:p>
          <a:p>
            <a:endParaRPr lang="en-US" sz="1250" b="1" dirty="0" smtClean="0">
              <a:latin typeface="+mj-lt"/>
            </a:endParaRPr>
          </a:p>
          <a:p>
            <a:endParaRPr lang="en-US" sz="1250" b="1" dirty="0" smtClean="0">
              <a:latin typeface="+mj-lt"/>
            </a:endParaRPr>
          </a:p>
          <a:p>
            <a:r>
              <a:rPr lang="en-US" sz="1250" b="1" dirty="0" err="1" smtClean="0">
                <a:latin typeface="+mj-lt"/>
              </a:rPr>
              <a:t>Kol</a:t>
            </a:r>
            <a:r>
              <a:rPr lang="en-US" sz="1250" b="1" dirty="0" smtClean="0">
                <a:latin typeface="+mj-lt"/>
              </a:rPr>
              <a:t> </a:t>
            </a:r>
            <a:r>
              <a:rPr lang="en-US" sz="1250" b="1" dirty="0">
                <a:latin typeface="+mj-lt"/>
              </a:rPr>
              <a:t>Nidre￼</a:t>
            </a:r>
            <a:br>
              <a:rPr lang="en-US" sz="1250" b="1" dirty="0">
                <a:latin typeface="+mj-lt"/>
              </a:rPr>
            </a:br>
            <a:r>
              <a:rPr lang="en-US" sz="1250" dirty="0">
                <a:latin typeface="+mj-lt"/>
              </a:rPr>
              <a:t>The name of the prayer which begins Yom Kippur and the name by which we often refer to the Yom Kippur evening service</a:t>
            </a:r>
          </a:p>
          <a:p>
            <a:endParaRPr lang="en-US" sz="800" b="1" dirty="0">
              <a:latin typeface="+mj-lt"/>
            </a:endParaRPr>
          </a:p>
          <a:p>
            <a:r>
              <a:rPr lang="en-US" sz="1250" b="1" dirty="0">
                <a:latin typeface="+mj-lt"/>
              </a:rPr>
              <a:t>Yom Kippur Study </a:t>
            </a:r>
            <a:r>
              <a:rPr lang="en-US" sz="1250" b="1" dirty="0" smtClean="0">
                <a:latin typeface="+mj-lt"/>
              </a:rPr>
              <a:t>Sessions</a:t>
            </a:r>
            <a:endParaRPr lang="en-US" sz="1250" b="1" dirty="0">
              <a:latin typeface="+mj-lt"/>
            </a:endParaRPr>
          </a:p>
          <a:p>
            <a:r>
              <a:rPr lang="en-US" altLang="en-US" sz="1250" dirty="0">
                <a:latin typeface="+mn-lt"/>
              </a:rPr>
              <a:t>Professor Shelly Kagan will lead a meaningful and interesting group text study</a:t>
            </a:r>
            <a:r>
              <a:rPr lang="en-US" altLang="en-US" sz="1250" dirty="0" smtClean="0">
                <a:latin typeface="+mn-lt"/>
              </a:rPr>
              <a:t>. The Confronting Racism planning group will lead a </a:t>
            </a:r>
            <a:r>
              <a:rPr lang="en-US" sz="1250" dirty="0" smtClean="0">
                <a:latin typeface="+mn-lt"/>
              </a:rPr>
              <a:t>reading and discussion of </a:t>
            </a:r>
            <a:r>
              <a:rPr lang="en-US" sz="1250" dirty="0">
                <a:latin typeface="+mn-lt"/>
              </a:rPr>
              <a:t>Reverend Martin Luther King Jr.’s </a:t>
            </a:r>
            <a:r>
              <a:rPr lang="en-US" sz="1250" dirty="0" smtClean="0">
                <a:latin typeface="+mn-lt"/>
              </a:rPr>
              <a:t>“Letter from the Birmingham Jail.”</a:t>
            </a:r>
          </a:p>
          <a:p>
            <a:endParaRPr lang="en-US" altLang="en-US" sz="800" b="1" dirty="0">
              <a:latin typeface="+mj-lt"/>
              <a:cs typeface="Times New Roman" panose="02020603050405020304" pitchFamily="18" charset="0"/>
            </a:endParaRPr>
          </a:p>
          <a:p>
            <a:r>
              <a:rPr lang="en-US" altLang="en-US" sz="1250" b="1" dirty="0">
                <a:latin typeface="+mj-lt"/>
                <a:cs typeface="Times New Roman" panose="02020603050405020304" pitchFamily="18" charset="0"/>
              </a:rPr>
              <a:t>Yom Kippur Reflection Service</a:t>
            </a:r>
          </a:p>
          <a:p>
            <a:r>
              <a:rPr lang="en-US" altLang="en-US" sz="1250" dirty="0">
                <a:latin typeface="+mj-lt"/>
              </a:rPr>
              <a:t>The reflection service provides an opportunity for us to reflect on the past, present, and future with the aid of original and thoughtfully selected writings and music by </a:t>
            </a:r>
            <a:r>
              <a:rPr lang="en-US" altLang="en-US" sz="1250" dirty="0" smtClean="0">
                <a:latin typeface="+mj-lt"/>
              </a:rPr>
              <a:t>CMI members. Please </a:t>
            </a:r>
          </a:p>
          <a:p>
            <a:r>
              <a:rPr lang="en-US" altLang="en-US" sz="1250" dirty="0" smtClean="0">
                <a:latin typeface="+mj-lt"/>
              </a:rPr>
              <a:t>contact </a:t>
            </a:r>
            <a:r>
              <a:rPr lang="en-US" altLang="en-US" sz="1250" dirty="0">
                <a:latin typeface="+mj-lt"/>
              </a:rPr>
              <a:t>Stan Friedman at </a:t>
            </a:r>
            <a:r>
              <a:rPr lang="en-US" sz="1250" dirty="0" smtClean="0">
                <a:latin typeface="+mn-lt"/>
                <a:hlinkClick r:id="rId2"/>
              </a:rPr>
              <a:t>stanf24@hotmail.com</a:t>
            </a:r>
            <a:r>
              <a:rPr lang="en-US" sz="1250" dirty="0" smtClean="0">
                <a:latin typeface="+mn-lt"/>
              </a:rPr>
              <a:t> to sign up. </a:t>
            </a:r>
            <a:endParaRPr lang="en-US" altLang="en-US" sz="1250" dirty="0">
              <a:latin typeface="+mn-lt"/>
            </a:endParaRPr>
          </a:p>
          <a:p>
            <a:endParaRPr lang="en-US" sz="800" b="1" dirty="0">
              <a:latin typeface="+mj-lt"/>
            </a:endParaRPr>
          </a:p>
          <a:p>
            <a:pPr eaLnBrk="1" hangingPunct="1"/>
            <a:r>
              <a:rPr lang="en-US" altLang="en-US" sz="1250" b="1" dirty="0" err="1">
                <a:latin typeface="+mn-lt"/>
              </a:rPr>
              <a:t>Yizkor</a:t>
            </a:r>
            <a:r>
              <a:rPr lang="en-US" altLang="en-US" sz="1250" b="1" dirty="0">
                <a:latin typeface="+mn-lt"/>
              </a:rPr>
              <a:t> Service</a:t>
            </a:r>
          </a:p>
          <a:p>
            <a:r>
              <a:rPr lang="en-US" altLang="en-US" sz="1250" dirty="0">
                <a:latin typeface="+mn-lt"/>
                <a:cs typeface="Times New Roman" panose="02020603050405020304" pitchFamily="18" charset="0"/>
              </a:rPr>
              <a:t>During </a:t>
            </a:r>
            <a:r>
              <a:rPr lang="en-US" altLang="en-US" sz="1250" dirty="0" err="1">
                <a:latin typeface="+mn-lt"/>
                <a:cs typeface="Times New Roman" panose="02020603050405020304" pitchFamily="18" charset="0"/>
              </a:rPr>
              <a:t>Yizkor</a:t>
            </a:r>
            <a:r>
              <a:rPr lang="en-US" altLang="en-US" sz="1250" dirty="0">
                <a:latin typeface="+mn-lt"/>
                <a:cs typeface="Times New Roman" panose="02020603050405020304" pitchFamily="18" charset="0"/>
              </a:rPr>
              <a:t> we remember our loved ones who </a:t>
            </a:r>
            <a:endParaRPr lang="en-US" altLang="en-US" sz="1250" dirty="0" smtClean="0">
              <a:latin typeface="+mn-lt"/>
              <a:cs typeface="Times New Roman" panose="02020603050405020304" pitchFamily="18" charset="0"/>
            </a:endParaRPr>
          </a:p>
          <a:p>
            <a:r>
              <a:rPr lang="en-US" altLang="en-US" sz="1250" dirty="0" smtClean="0">
                <a:latin typeface="+mn-lt"/>
                <a:cs typeface="Times New Roman" panose="02020603050405020304" pitchFamily="18" charset="0"/>
              </a:rPr>
              <a:t>are </a:t>
            </a:r>
            <a:r>
              <a:rPr lang="en-US" altLang="en-US" sz="1250" dirty="0">
                <a:latin typeface="+mn-lt"/>
                <a:cs typeface="Times New Roman" panose="02020603050405020304" pitchFamily="18" charset="0"/>
              </a:rPr>
              <a:t>no longer with us. We will read the names of our congregants who have passed away since the last High Holy Days.  If you wish the names of </a:t>
            </a:r>
            <a:endParaRPr lang="en-US" altLang="en-US" sz="1250" dirty="0" smtClean="0">
              <a:latin typeface="+mn-lt"/>
              <a:cs typeface="Times New Roman" panose="02020603050405020304" pitchFamily="18" charset="0"/>
            </a:endParaRPr>
          </a:p>
          <a:p>
            <a:r>
              <a:rPr lang="en-US" altLang="en-US" sz="1250" dirty="0" smtClean="0">
                <a:latin typeface="+mn-lt"/>
                <a:cs typeface="Times New Roman" panose="02020603050405020304" pitchFamily="18" charset="0"/>
              </a:rPr>
              <a:t>others </a:t>
            </a:r>
            <a:r>
              <a:rPr lang="en-US" altLang="en-US" sz="1250" dirty="0">
                <a:latin typeface="+mn-lt"/>
                <a:cs typeface="Times New Roman" panose="02020603050405020304" pitchFamily="18" charset="0"/>
              </a:rPr>
              <a:t>who have passed away since September 2021 to </a:t>
            </a:r>
            <a:r>
              <a:rPr lang="en-US" altLang="en-US" sz="1250" dirty="0" smtClean="0">
                <a:latin typeface="+mn-lt"/>
                <a:cs typeface="Times New Roman" panose="02020603050405020304" pitchFamily="18" charset="0"/>
              </a:rPr>
              <a:t>be </a:t>
            </a:r>
            <a:r>
              <a:rPr lang="en-US" altLang="en-US" sz="1250" dirty="0">
                <a:latin typeface="+mn-lt"/>
                <a:cs typeface="Times New Roman" panose="02020603050405020304" pitchFamily="18" charset="0"/>
              </a:rPr>
              <a:t>read, p</a:t>
            </a:r>
            <a:r>
              <a:rPr lang="en-US" altLang="en-US" sz="1250" dirty="0">
                <a:latin typeface="+mn-lt"/>
              </a:rPr>
              <a:t>lease call the Temple office.</a:t>
            </a:r>
          </a:p>
          <a:p>
            <a:r>
              <a:rPr lang="en-US" sz="1250" b="1" dirty="0">
                <a:latin typeface="+mj-lt"/>
              </a:rPr>
              <a:t/>
            </a:r>
            <a:br>
              <a:rPr lang="en-US" sz="1250" b="1" dirty="0">
                <a:latin typeface="+mj-lt"/>
              </a:rPr>
            </a:br>
            <a:r>
              <a:rPr lang="en-US" sz="1250" b="1" dirty="0">
                <a:latin typeface="+mj-lt"/>
              </a:rPr>
              <a:t>Yom Kippur Afternoon: </a:t>
            </a:r>
            <a:r>
              <a:rPr lang="en-US" sz="1250" b="1" dirty="0" err="1">
                <a:latin typeface="+mj-lt"/>
              </a:rPr>
              <a:t>Mincha</a:t>
            </a:r>
            <a:r>
              <a:rPr lang="en-US" sz="1250" b="1" dirty="0">
                <a:latin typeface="+mj-lt"/>
              </a:rPr>
              <a:t>, Yizkor, </a:t>
            </a:r>
            <a:r>
              <a:rPr lang="en-US" sz="1250" b="1" dirty="0" err="1">
                <a:latin typeface="+mj-lt"/>
              </a:rPr>
              <a:t>Neilah</a:t>
            </a:r>
            <a:r>
              <a:rPr lang="en-US" sz="1250" b="1" dirty="0">
                <a:latin typeface="+mj-lt"/>
              </a:rPr>
              <a:t/>
            </a:r>
            <a:br>
              <a:rPr lang="en-US" sz="1250" b="1" dirty="0">
                <a:latin typeface="+mj-lt"/>
              </a:rPr>
            </a:br>
            <a:r>
              <a:rPr lang="en-US" sz="1250" dirty="0">
                <a:latin typeface="+mj-lt"/>
              </a:rPr>
              <a:t>We hope that everyone will join us for Yom Kippur afternoon in worship filled with </a:t>
            </a:r>
            <a:r>
              <a:rPr lang="en-US" sz="1250" dirty="0" err="1">
                <a:latin typeface="+mj-lt"/>
              </a:rPr>
              <a:t>t’shuva</a:t>
            </a:r>
            <a:r>
              <a:rPr lang="en-US" sz="1250" dirty="0">
                <a:latin typeface="+mj-lt"/>
              </a:rPr>
              <a:t>, music, hope, the story of Jonah, followed by the yizkor service and concluding with </a:t>
            </a:r>
            <a:r>
              <a:rPr lang="en-US" sz="1250" dirty="0" err="1">
                <a:latin typeface="+mj-lt"/>
              </a:rPr>
              <a:t>neilah</a:t>
            </a:r>
            <a:r>
              <a:rPr lang="en-US" sz="1250" dirty="0">
                <a:latin typeface="+mj-lt"/>
              </a:rPr>
              <a:t> and Havdalah.</a:t>
            </a:r>
          </a:p>
          <a:p>
            <a:endParaRPr lang="en-US" altLang="en-US" sz="800" dirty="0">
              <a:latin typeface="+mj-lt"/>
            </a:endParaRPr>
          </a:p>
          <a:p>
            <a:r>
              <a:rPr lang="en-US" altLang="en-US" sz="1250" b="1" dirty="0">
                <a:latin typeface="+mj-lt"/>
              </a:rPr>
              <a:t>CMI Memorial Book</a:t>
            </a:r>
          </a:p>
          <a:p>
            <a:r>
              <a:rPr lang="en-US" altLang="en-US" sz="1250" dirty="0">
                <a:latin typeface="+mj-lt"/>
              </a:rPr>
              <a:t>Each year our community creates a book remembering all who are with us in spirit during </a:t>
            </a:r>
            <a:endParaRPr lang="en-US" altLang="en-US" sz="1250" dirty="0" smtClean="0">
              <a:latin typeface="+mj-lt"/>
            </a:endParaRPr>
          </a:p>
          <a:p>
            <a:r>
              <a:rPr lang="en-US" altLang="en-US" sz="1250" dirty="0" smtClean="0">
                <a:latin typeface="+mj-lt"/>
              </a:rPr>
              <a:t>the </a:t>
            </a:r>
            <a:r>
              <a:rPr lang="en-US" altLang="en-US" sz="1250" dirty="0">
                <a:latin typeface="+mj-lt"/>
              </a:rPr>
              <a:t>days of Awe. Visit cmihamden.org/</a:t>
            </a:r>
            <a:r>
              <a:rPr lang="en-US" altLang="en-US" sz="1250" dirty="0" err="1">
                <a:latin typeface="+mj-lt"/>
              </a:rPr>
              <a:t>hhd</a:t>
            </a:r>
            <a:r>
              <a:rPr lang="en-US" altLang="en-US" sz="1250" dirty="0">
                <a:latin typeface="+mj-lt"/>
              </a:rPr>
              <a:t> for the dedication form or call the CMI office. </a:t>
            </a:r>
            <a:endParaRPr lang="en-US" altLang="en-US" sz="1250" dirty="0">
              <a:latin typeface="+mj-lt"/>
              <a:cs typeface="Times New Roman" panose="02020603050405020304" pitchFamily="18" charset="0"/>
            </a:endParaRPr>
          </a:p>
        </p:txBody>
      </p:sp>
      <p:pic>
        <p:nvPicPr>
          <p:cNvPr id="5126" name="Picture 6" descr="http://blog.brentsdeli.com/wp-content/uploads/2013/09/Yom_Kippur_Graphic.jpg"/>
          <p:cNvPicPr>
            <a:picLocks noChangeAspect="1" noChangeArrowheads="1"/>
          </p:cNvPicPr>
          <p:nvPr/>
        </p:nvPicPr>
        <p:blipFill>
          <a:blip r:embed="rId3" cstate="print"/>
          <a:srcRect/>
          <a:stretch>
            <a:fillRect/>
          </a:stretch>
        </p:blipFill>
        <p:spPr bwMode="auto">
          <a:xfrm>
            <a:off x="-6324600" y="5791200"/>
            <a:ext cx="5334000" cy="3032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P:\Merav &amp; Sarah\Pictures\HHD\2017\Kids on Bima.jpg"/>
          <p:cNvPicPr>
            <a:picLocks noChangeAspect="1" noChangeArrowheads="1"/>
          </p:cNvPicPr>
          <p:nvPr/>
        </p:nvPicPr>
        <p:blipFill>
          <a:blip r:embed="rId4" cstate="print"/>
          <a:srcRect/>
          <a:stretch>
            <a:fillRect/>
          </a:stretch>
        </p:blipFill>
        <p:spPr bwMode="auto">
          <a:xfrm>
            <a:off x="-3962400" y="3505200"/>
            <a:ext cx="3733800" cy="2133600"/>
          </a:xfrm>
          <a:prstGeom prst="rect">
            <a:avLst/>
          </a:prstGeom>
          <a:noFill/>
        </p:spPr>
      </p:pic>
      <p:pic>
        <p:nvPicPr>
          <p:cNvPr id="5122" name="Picture 8" descr="http://shahard22.com/images/ner%20zikaron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7086600"/>
            <a:ext cx="89460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D96842E-1E48-4757-AD0F-BF8F645F2735}"/>
              </a:ext>
            </a:extLst>
          </p:cNvPr>
          <p:cNvSpPr txBox="1"/>
          <p:nvPr/>
        </p:nvSpPr>
        <p:spPr>
          <a:xfrm>
            <a:off x="914400" y="81476"/>
            <a:ext cx="5029200" cy="584775"/>
          </a:xfrm>
          <a:prstGeom prst="rect">
            <a:avLst/>
          </a:prstGeom>
          <a:noFill/>
        </p:spPr>
        <p:txBody>
          <a:bodyPr wrap="square" rtlCol="0">
            <a:spAutoFit/>
          </a:bodyPr>
          <a:lstStyle/>
          <a:p>
            <a:pPr algn="ctr"/>
            <a:r>
              <a:rPr lang="en-US" sz="3200" b="1" dirty="0">
                <a:latin typeface="+mj-lt"/>
              </a:rPr>
              <a:t>What to Expect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53018B-65B6-484A-87A2-DB4E86ACF4DC}"/>
              </a:ext>
            </a:extLst>
          </p:cNvPr>
          <p:cNvSpPr/>
          <p:nvPr/>
        </p:nvSpPr>
        <p:spPr>
          <a:xfrm>
            <a:off x="470251" y="4473559"/>
            <a:ext cx="1071191" cy="369332"/>
          </a:xfrm>
          <a:prstGeom prst="rect">
            <a:avLst/>
          </a:prstGeom>
        </p:spPr>
        <p:txBody>
          <a:bodyPr wrap="none">
            <a:spAutoFit/>
          </a:bodyPr>
          <a:lstStyle/>
          <a:p>
            <a:pPr eaLnBrk="1" hangingPunct="1"/>
            <a:r>
              <a:rPr lang="en-US" altLang="en-US" b="1" dirty="0" err="1">
                <a:latin typeface="+mj-lt"/>
              </a:rPr>
              <a:t>Tzedakah</a:t>
            </a:r>
            <a:endParaRPr lang="en-US" altLang="en-US" b="1" dirty="0">
              <a:latin typeface="+mj-lt"/>
            </a:endParaRPr>
          </a:p>
        </p:txBody>
      </p:sp>
      <p:sp>
        <p:nvSpPr>
          <p:cNvPr id="3" name="Rectangle 2">
            <a:extLst>
              <a:ext uri="{FF2B5EF4-FFF2-40B4-BE49-F238E27FC236}">
                <a16:creationId xmlns:a16="http://schemas.microsoft.com/office/drawing/2014/main" id="{F8458D17-4275-4CD6-AD7D-D03A8372CA5E}"/>
              </a:ext>
            </a:extLst>
          </p:cNvPr>
          <p:cNvSpPr/>
          <p:nvPr/>
        </p:nvSpPr>
        <p:spPr>
          <a:xfrm>
            <a:off x="470251" y="4807997"/>
            <a:ext cx="5730184" cy="1092607"/>
          </a:xfrm>
          <a:prstGeom prst="rect">
            <a:avLst/>
          </a:prstGeom>
        </p:spPr>
        <p:txBody>
          <a:bodyPr wrap="square">
            <a:spAutoFit/>
          </a:bodyPr>
          <a:lstStyle/>
          <a:p>
            <a:r>
              <a:rPr lang="en-US" altLang="en-US" sz="1300" dirty="0">
                <a:latin typeface="+mj-lt"/>
                <a:cs typeface="Times New Roman" panose="02020603050405020304" pitchFamily="18" charset="0"/>
              </a:rPr>
              <a:t>As is our annual custom, we will be conducting a food drive these High Holy Days.  By donating food, we hope to help those who's fast does not end at sundown. Bags will be handed out at Rosh Hashanah for you to fill and return on Yom Kippur.  Please also consider donating to our Hunger Fund online at cmihamden.org or by sending on a check to CMI.</a:t>
            </a:r>
            <a:endParaRPr lang="en-US" sz="1300" dirty="0">
              <a:latin typeface="+mj-lt"/>
            </a:endParaRPr>
          </a:p>
        </p:txBody>
      </p:sp>
      <p:sp>
        <p:nvSpPr>
          <p:cNvPr id="21" name="Rectangle 4">
            <a:extLst>
              <a:ext uri="{FF2B5EF4-FFF2-40B4-BE49-F238E27FC236}">
                <a16:creationId xmlns:a16="http://schemas.microsoft.com/office/drawing/2014/main" id="{6313DD80-B4AC-4C17-A328-2A826BCAA12C}"/>
              </a:ext>
            </a:extLst>
          </p:cNvPr>
          <p:cNvSpPr>
            <a:spLocks noChangeArrowheads="1"/>
          </p:cNvSpPr>
          <p:nvPr/>
        </p:nvSpPr>
        <p:spPr bwMode="auto">
          <a:xfrm>
            <a:off x="401549" y="1136657"/>
            <a:ext cx="685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7" name="Picture 6">
            <a:extLst>
              <a:ext uri="{FF2B5EF4-FFF2-40B4-BE49-F238E27FC236}">
                <a16:creationId xmlns:a16="http://schemas.microsoft.com/office/drawing/2014/main" id="{C2E462A9-7A6D-42BA-9F67-AB3C777EE562}"/>
              </a:ext>
            </a:extLst>
          </p:cNvPr>
          <p:cNvPicPr>
            <a:picLocks noChangeAspect="1"/>
          </p:cNvPicPr>
          <p:nvPr/>
        </p:nvPicPr>
        <p:blipFill>
          <a:blip r:embed="rId2"/>
          <a:stretch>
            <a:fillRect/>
          </a:stretch>
        </p:blipFill>
        <p:spPr>
          <a:xfrm>
            <a:off x="533400" y="3183472"/>
            <a:ext cx="1461953" cy="1093969"/>
          </a:xfrm>
          <a:prstGeom prst="rect">
            <a:avLst/>
          </a:prstGeom>
        </p:spPr>
      </p:pic>
      <p:sp>
        <p:nvSpPr>
          <p:cNvPr id="16" name="TextBox 15">
            <a:extLst>
              <a:ext uri="{FF2B5EF4-FFF2-40B4-BE49-F238E27FC236}">
                <a16:creationId xmlns:a16="http://schemas.microsoft.com/office/drawing/2014/main" id="{53DD308A-3BB7-4DBF-976D-ABD6FDFC2CA0}"/>
              </a:ext>
            </a:extLst>
          </p:cNvPr>
          <p:cNvSpPr txBox="1"/>
          <p:nvPr/>
        </p:nvSpPr>
        <p:spPr>
          <a:xfrm>
            <a:off x="228600" y="243245"/>
            <a:ext cx="6324600" cy="400110"/>
          </a:xfrm>
          <a:prstGeom prst="rect">
            <a:avLst/>
          </a:prstGeom>
          <a:noFill/>
        </p:spPr>
        <p:txBody>
          <a:bodyPr wrap="square" rtlCol="0">
            <a:spAutoFit/>
          </a:bodyPr>
          <a:lstStyle/>
          <a:p>
            <a:pPr algn="ctr"/>
            <a:r>
              <a:rPr lang="en-US" sz="2000" b="1" dirty="0">
                <a:latin typeface="+mj-lt"/>
              </a:rPr>
              <a:t>How to Register, Access and Participate in HHD at CMI</a:t>
            </a:r>
          </a:p>
        </p:txBody>
      </p:sp>
      <p:sp>
        <p:nvSpPr>
          <p:cNvPr id="18" name="TextBox 17">
            <a:extLst>
              <a:ext uri="{FF2B5EF4-FFF2-40B4-BE49-F238E27FC236}">
                <a16:creationId xmlns:a16="http://schemas.microsoft.com/office/drawing/2014/main" id="{E9A60890-979E-45EA-B9CB-B588DB0DCC90}"/>
              </a:ext>
            </a:extLst>
          </p:cNvPr>
          <p:cNvSpPr txBox="1"/>
          <p:nvPr/>
        </p:nvSpPr>
        <p:spPr>
          <a:xfrm>
            <a:off x="2077141" y="3167015"/>
            <a:ext cx="4123294" cy="1092607"/>
          </a:xfrm>
          <a:prstGeom prst="rect">
            <a:avLst/>
          </a:prstGeom>
          <a:noFill/>
        </p:spPr>
        <p:txBody>
          <a:bodyPr wrap="square" rtlCol="0">
            <a:spAutoFit/>
          </a:bodyPr>
          <a:lstStyle/>
          <a:p>
            <a:r>
              <a:rPr lang="en-US" sz="1300" dirty="0">
                <a:latin typeface="+mj-lt"/>
              </a:rPr>
              <a:t>In order to maximize participation, the prayers will all be on the screen, like Shabbat services. We will be using our prayer book </a:t>
            </a:r>
            <a:r>
              <a:rPr lang="en-US" sz="1300" dirty="0" err="1">
                <a:latin typeface="+mj-lt"/>
              </a:rPr>
              <a:t>Mishkan</a:t>
            </a:r>
            <a:r>
              <a:rPr lang="en-US" sz="1300" dirty="0">
                <a:latin typeface="+mj-lt"/>
              </a:rPr>
              <a:t> </a:t>
            </a:r>
            <a:r>
              <a:rPr lang="en-US" sz="1300" dirty="0" err="1">
                <a:latin typeface="+mj-lt"/>
              </a:rPr>
              <a:t>HaNefesh</a:t>
            </a:r>
            <a:r>
              <a:rPr lang="en-US" sz="1300" dirty="0">
                <a:latin typeface="+mj-lt"/>
              </a:rPr>
              <a:t> and each slide will have the corresponding page number identical to the </a:t>
            </a:r>
            <a:r>
              <a:rPr lang="en-US" sz="1300" dirty="0" smtClean="0">
                <a:latin typeface="+mj-lt"/>
              </a:rPr>
              <a:t>prayer books </a:t>
            </a:r>
            <a:r>
              <a:rPr lang="en-US" sz="1300" dirty="0">
                <a:latin typeface="+mj-lt"/>
              </a:rPr>
              <a:t>we are using in the sanctuary.</a:t>
            </a:r>
          </a:p>
        </p:txBody>
      </p:sp>
      <p:sp>
        <p:nvSpPr>
          <p:cNvPr id="19" name="Rectangle 18">
            <a:extLst>
              <a:ext uri="{FF2B5EF4-FFF2-40B4-BE49-F238E27FC236}">
                <a16:creationId xmlns:a16="http://schemas.microsoft.com/office/drawing/2014/main" id="{0B25A24B-EA5A-4883-A552-078E5E830E12}"/>
              </a:ext>
            </a:extLst>
          </p:cNvPr>
          <p:cNvSpPr/>
          <p:nvPr/>
        </p:nvSpPr>
        <p:spPr>
          <a:xfrm>
            <a:off x="401549" y="2495448"/>
            <a:ext cx="4568687" cy="369332"/>
          </a:xfrm>
          <a:prstGeom prst="rect">
            <a:avLst/>
          </a:prstGeom>
        </p:spPr>
        <p:txBody>
          <a:bodyPr wrap="none">
            <a:spAutoFit/>
          </a:bodyPr>
          <a:lstStyle/>
          <a:p>
            <a:pPr eaLnBrk="1" hangingPunct="1"/>
            <a:r>
              <a:rPr lang="en-US" altLang="en-US" b="1" dirty="0">
                <a:latin typeface="+mj-lt"/>
              </a:rPr>
              <a:t>Participate Online: Access </a:t>
            </a:r>
            <a:r>
              <a:rPr lang="en-US" altLang="en-US" b="1" dirty="0" smtClean="0">
                <a:latin typeface="+mj-lt"/>
              </a:rPr>
              <a:t>Livestream </a:t>
            </a:r>
            <a:r>
              <a:rPr lang="en-US" altLang="en-US" b="1" dirty="0">
                <a:latin typeface="+mj-lt"/>
              </a:rPr>
              <a:t>Services</a:t>
            </a:r>
          </a:p>
        </p:txBody>
      </p:sp>
      <p:sp>
        <p:nvSpPr>
          <p:cNvPr id="20" name="Rectangle 19">
            <a:extLst>
              <a:ext uri="{FF2B5EF4-FFF2-40B4-BE49-F238E27FC236}">
                <a16:creationId xmlns:a16="http://schemas.microsoft.com/office/drawing/2014/main" id="{BD2753E3-D840-4E3B-A5F9-43F2B2F94097}"/>
              </a:ext>
            </a:extLst>
          </p:cNvPr>
          <p:cNvSpPr/>
          <p:nvPr/>
        </p:nvSpPr>
        <p:spPr>
          <a:xfrm>
            <a:off x="409575" y="2816485"/>
            <a:ext cx="5730184" cy="292388"/>
          </a:xfrm>
          <a:prstGeom prst="rect">
            <a:avLst/>
          </a:prstGeom>
        </p:spPr>
        <p:txBody>
          <a:bodyPr wrap="square">
            <a:spAutoFit/>
          </a:bodyPr>
          <a:lstStyle/>
          <a:p>
            <a:r>
              <a:rPr lang="en-US" sz="1300" dirty="0">
                <a:latin typeface="+mj-lt"/>
                <a:cs typeface="Times New Roman" panose="02020603050405020304" pitchFamily="18" charset="0"/>
              </a:rPr>
              <a:t>You can access </a:t>
            </a:r>
            <a:r>
              <a:rPr lang="en-US" sz="1300" dirty="0" smtClean="0">
                <a:latin typeface="+mj-lt"/>
                <a:cs typeface="Times New Roman" panose="02020603050405020304" pitchFamily="18" charset="0"/>
              </a:rPr>
              <a:t>livestream </a:t>
            </a:r>
            <a:r>
              <a:rPr lang="en-US" sz="1300" dirty="0">
                <a:latin typeface="+mj-lt"/>
                <a:cs typeface="Times New Roman" panose="02020603050405020304" pitchFamily="18" charset="0"/>
              </a:rPr>
              <a:t>services for viewing only at cmihamden.org/livestream. </a:t>
            </a:r>
            <a:endParaRPr lang="en-US" sz="1300" b="1" dirty="0">
              <a:latin typeface="+mj-lt"/>
            </a:endParaRPr>
          </a:p>
        </p:txBody>
      </p:sp>
      <p:sp>
        <p:nvSpPr>
          <p:cNvPr id="12" name="Rectangle 11">
            <a:extLst>
              <a:ext uri="{FF2B5EF4-FFF2-40B4-BE49-F238E27FC236}">
                <a16:creationId xmlns:a16="http://schemas.microsoft.com/office/drawing/2014/main" id="{70891C05-8253-4286-91DB-DE8994F7F711}"/>
              </a:ext>
            </a:extLst>
          </p:cNvPr>
          <p:cNvSpPr/>
          <p:nvPr/>
        </p:nvSpPr>
        <p:spPr>
          <a:xfrm>
            <a:off x="381000" y="1016760"/>
            <a:ext cx="2217338" cy="369332"/>
          </a:xfrm>
          <a:prstGeom prst="rect">
            <a:avLst/>
          </a:prstGeom>
        </p:spPr>
        <p:txBody>
          <a:bodyPr wrap="none">
            <a:spAutoFit/>
          </a:bodyPr>
          <a:lstStyle/>
          <a:p>
            <a:pPr eaLnBrk="1" hangingPunct="1"/>
            <a:r>
              <a:rPr lang="en-US" altLang="en-US" b="1" dirty="0">
                <a:latin typeface="+mj-lt"/>
              </a:rPr>
              <a:t>Participate in Person:</a:t>
            </a:r>
          </a:p>
        </p:txBody>
      </p:sp>
      <p:sp>
        <p:nvSpPr>
          <p:cNvPr id="13" name="Rectangle 12">
            <a:extLst>
              <a:ext uri="{FF2B5EF4-FFF2-40B4-BE49-F238E27FC236}">
                <a16:creationId xmlns:a16="http://schemas.microsoft.com/office/drawing/2014/main" id="{DC927FAB-A689-48AB-9474-184DCF36D629}"/>
              </a:ext>
            </a:extLst>
          </p:cNvPr>
          <p:cNvSpPr/>
          <p:nvPr/>
        </p:nvSpPr>
        <p:spPr>
          <a:xfrm>
            <a:off x="407542" y="1355229"/>
            <a:ext cx="5730184" cy="1292662"/>
          </a:xfrm>
          <a:prstGeom prst="rect">
            <a:avLst/>
          </a:prstGeom>
        </p:spPr>
        <p:txBody>
          <a:bodyPr wrap="square">
            <a:spAutoFit/>
          </a:bodyPr>
          <a:lstStyle/>
          <a:p>
            <a:r>
              <a:rPr lang="en-US" sz="1300" b="1" u="sng" dirty="0">
                <a:latin typeface="+mj-lt"/>
                <a:cs typeface="Times New Roman" panose="02020603050405020304" pitchFamily="18" charset="0"/>
              </a:rPr>
              <a:t>Tickets will be sent mid-September via email </a:t>
            </a:r>
            <a:r>
              <a:rPr lang="en-US" sz="1300" dirty="0">
                <a:latin typeface="+mj-lt"/>
                <a:cs typeface="Times New Roman" panose="02020603050405020304" pitchFamily="18" charset="0"/>
              </a:rPr>
              <a:t>to those who have either set up a recurring payment plan or fulfilled one-quarter of their annual membership commitment</a:t>
            </a:r>
            <a:r>
              <a:rPr lang="en-US" sz="1300" dirty="0" smtClean="0">
                <a:latin typeface="+mj-lt"/>
                <a:cs typeface="Times New Roman" panose="02020603050405020304" pitchFamily="18" charset="0"/>
              </a:rPr>
              <a:t>. You </a:t>
            </a:r>
            <a:r>
              <a:rPr lang="en-US" sz="1300" dirty="0">
                <a:latin typeface="+mj-lt"/>
                <a:cs typeface="Times New Roman" panose="02020603050405020304" pitchFamily="18" charset="0"/>
              </a:rPr>
              <a:t>can purchase additional tickets for family members and make an additional donation to cover the added expense of our multi-access HHD services this year by going to cmihamden.org/</a:t>
            </a:r>
            <a:r>
              <a:rPr lang="en-US" sz="1300" dirty="0" err="1">
                <a:latin typeface="+mj-lt"/>
                <a:cs typeface="Times New Roman" panose="02020603050405020304" pitchFamily="18" charset="0"/>
              </a:rPr>
              <a:t>hhd</a:t>
            </a:r>
            <a:endParaRPr lang="en-US" sz="1300" dirty="0">
              <a:latin typeface="+mj-lt"/>
              <a:cs typeface="Times New Roman" panose="02020603050405020304" pitchFamily="18" charset="0"/>
            </a:endParaRPr>
          </a:p>
          <a:p>
            <a:endParaRPr lang="en-US" sz="1300" b="1" dirty="0">
              <a:latin typeface="+mj-lt"/>
              <a:cs typeface="Times New Roman" panose="02020603050405020304" pitchFamily="18" charset="0"/>
            </a:endParaRPr>
          </a:p>
        </p:txBody>
      </p:sp>
      <p:sp>
        <p:nvSpPr>
          <p:cNvPr id="14" name="Rectangle 13">
            <a:extLst>
              <a:ext uri="{FF2B5EF4-FFF2-40B4-BE49-F238E27FC236}">
                <a16:creationId xmlns:a16="http://schemas.microsoft.com/office/drawing/2014/main" id="{09E5EB44-A6C8-4AF1-B5F3-D4C75C09E157}"/>
              </a:ext>
            </a:extLst>
          </p:cNvPr>
          <p:cNvSpPr/>
          <p:nvPr/>
        </p:nvSpPr>
        <p:spPr>
          <a:xfrm>
            <a:off x="523875" y="7513691"/>
            <a:ext cx="3525068" cy="369332"/>
          </a:xfrm>
          <a:prstGeom prst="rect">
            <a:avLst/>
          </a:prstGeom>
        </p:spPr>
        <p:txBody>
          <a:bodyPr wrap="none">
            <a:spAutoFit/>
          </a:bodyPr>
          <a:lstStyle/>
          <a:p>
            <a:pPr eaLnBrk="1" hangingPunct="1"/>
            <a:r>
              <a:rPr lang="en-US" altLang="en-US" b="1" dirty="0">
                <a:latin typeface="+mj-lt"/>
              </a:rPr>
              <a:t>For those needing extra assistance:</a:t>
            </a:r>
          </a:p>
        </p:txBody>
      </p:sp>
      <p:sp>
        <p:nvSpPr>
          <p:cNvPr id="15" name="Rectangle 14">
            <a:extLst>
              <a:ext uri="{FF2B5EF4-FFF2-40B4-BE49-F238E27FC236}">
                <a16:creationId xmlns:a16="http://schemas.microsoft.com/office/drawing/2014/main" id="{B23BA99F-DF26-4476-B1C3-E25F830B3936}"/>
              </a:ext>
            </a:extLst>
          </p:cNvPr>
          <p:cNvSpPr/>
          <p:nvPr/>
        </p:nvSpPr>
        <p:spPr>
          <a:xfrm>
            <a:off x="470251" y="7854198"/>
            <a:ext cx="5730184" cy="892552"/>
          </a:xfrm>
          <a:prstGeom prst="rect">
            <a:avLst/>
          </a:prstGeom>
        </p:spPr>
        <p:txBody>
          <a:bodyPr wrap="square">
            <a:spAutoFit/>
          </a:bodyPr>
          <a:lstStyle/>
          <a:p>
            <a:r>
              <a:rPr lang="en-US" sz="1300" dirty="0">
                <a:latin typeface="+mj-lt"/>
                <a:cs typeface="Times New Roman" panose="02020603050405020304" pitchFamily="18" charset="0"/>
              </a:rPr>
              <a:t>If you need transportation we can help! Submit a receipt to the office for your cab or uber fare for reimbursement. We will have designated handicap parking spaces and if you require special seating, please call the office at 203-288-3877 to request a reserved spot. </a:t>
            </a:r>
          </a:p>
        </p:txBody>
      </p:sp>
      <p:sp>
        <p:nvSpPr>
          <p:cNvPr id="17" name="Rectangle 16">
            <a:extLst>
              <a:ext uri="{FF2B5EF4-FFF2-40B4-BE49-F238E27FC236}">
                <a16:creationId xmlns:a16="http://schemas.microsoft.com/office/drawing/2014/main" id="{3573D993-3149-4398-B6F8-969069042335}"/>
              </a:ext>
            </a:extLst>
          </p:cNvPr>
          <p:cNvSpPr/>
          <p:nvPr/>
        </p:nvSpPr>
        <p:spPr>
          <a:xfrm>
            <a:off x="470251" y="6100569"/>
            <a:ext cx="1445204" cy="369332"/>
          </a:xfrm>
          <a:prstGeom prst="rect">
            <a:avLst/>
          </a:prstGeom>
        </p:spPr>
        <p:txBody>
          <a:bodyPr wrap="none">
            <a:spAutoFit/>
          </a:bodyPr>
          <a:lstStyle/>
          <a:p>
            <a:pPr eaLnBrk="1" hangingPunct="1"/>
            <a:r>
              <a:rPr lang="en-US" altLang="en-US" b="1" dirty="0" err="1">
                <a:latin typeface="+mj-lt"/>
              </a:rPr>
              <a:t>Yikzor</a:t>
            </a:r>
            <a:r>
              <a:rPr lang="en-US" altLang="en-US" b="1" dirty="0">
                <a:latin typeface="+mj-lt"/>
              </a:rPr>
              <a:t> names</a:t>
            </a:r>
          </a:p>
        </p:txBody>
      </p:sp>
      <p:sp>
        <p:nvSpPr>
          <p:cNvPr id="22" name="Rectangle 21">
            <a:extLst>
              <a:ext uri="{FF2B5EF4-FFF2-40B4-BE49-F238E27FC236}">
                <a16:creationId xmlns:a16="http://schemas.microsoft.com/office/drawing/2014/main" id="{22639995-C3DD-4E04-A0AD-031E154A698F}"/>
              </a:ext>
            </a:extLst>
          </p:cNvPr>
          <p:cNvSpPr/>
          <p:nvPr/>
        </p:nvSpPr>
        <p:spPr>
          <a:xfrm>
            <a:off x="523875" y="6431125"/>
            <a:ext cx="5730184" cy="692497"/>
          </a:xfrm>
          <a:prstGeom prst="rect">
            <a:avLst/>
          </a:prstGeom>
        </p:spPr>
        <p:txBody>
          <a:bodyPr wrap="square">
            <a:spAutoFit/>
          </a:bodyPr>
          <a:lstStyle/>
          <a:p>
            <a:r>
              <a:rPr lang="en-US" sz="1300" dirty="0">
                <a:latin typeface="+mj-lt"/>
                <a:cs typeface="Times New Roman" panose="02020603050405020304" pitchFamily="18" charset="0"/>
              </a:rPr>
              <a:t>In order to add your loved one’s names for remembrance during the </a:t>
            </a:r>
            <a:r>
              <a:rPr lang="en-US" sz="1300" dirty="0" err="1" smtClean="0">
                <a:latin typeface="+mj-lt"/>
                <a:cs typeface="Times New Roman" panose="02020603050405020304" pitchFamily="18" charset="0"/>
              </a:rPr>
              <a:t>Yizkor</a:t>
            </a:r>
            <a:r>
              <a:rPr lang="en-US" sz="1300" dirty="0" smtClean="0">
                <a:latin typeface="+mj-lt"/>
                <a:cs typeface="Times New Roman" panose="02020603050405020304" pitchFamily="18" charset="0"/>
              </a:rPr>
              <a:t> Service</a:t>
            </a:r>
            <a:r>
              <a:rPr lang="en-US" sz="1300" dirty="0">
                <a:latin typeface="+mj-lt"/>
                <a:cs typeface="Times New Roman" panose="02020603050405020304" pitchFamily="18" charset="0"/>
              </a:rPr>
              <a:t>, please fill out the form online or call the CMI </a:t>
            </a:r>
            <a:r>
              <a:rPr lang="en-US" sz="1300" dirty="0" smtClean="0">
                <a:latin typeface="+mj-lt"/>
                <a:cs typeface="Times New Roman" panose="02020603050405020304" pitchFamily="18" charset="0"/>
              </a:rPr>
              <a:t>office.  </a:t>
            </a:r>
            <a:r>
              <a:rPr lang="en-US" sz="1300" dirty="0">
                <a:latin typeface="+mj-lt"/>
                <a:cs typeface="Times New Roman" panose="02020603050405020304" pitchFamily="18" charset="0"/>
              </a:rPr>
              <a:t>All memorial book names must be </a:t>
            </a:r>
            <a:r>
              <a:rPr lang="en-US" sz="1300" b="1" dirty="0">
                <a:latin typeface="+mj-lt"/>
                <a:cs typeface="Times New Roman" panose="02020603050405020304" pitchFamily="18" charset="0"/>
              </a:rPr>
              <a:t>received by </a:t>
            </a:r>
            <a:r>
              <a:rPr lang="en-US" sz="1300" b="1" dirty="0" smtClean="0">
                <a:latin typeface="+mj-lt"/>
                <a:cs typeface="Times New Roman" panose="02020603050405020304" pitchFamily="18" charset="0"/>
              </a:rPr>
              <a:t>August 30th</a:t>
            </a:r>
            <a:endParaRPr lang="en-US" sz="1300" b="1" dirty="0">
              <a:latin typeface="+mj-lt"/>
              <a:cs typeface="Times New Roman" panose="02020603050405020304" pitchFamily="18" charset="0"/>
            </a:endParaRPr>
          </a:p>
        </p:txBody>
      </p:sp>
    </p:spTree>
    <p:extLst>
      <p:ext uri="{BB962C8B-B14F-4D97-AF65-F5344CB8AC3E}">
        <p14:creationId xmlns:p14="http://schemas.microsoft.com/office/powerpoint/2010/main" val="4160037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26672</TotalTime>
  <Words>1445</Words>
  <Application>Microsoft Office PowerPoint</Application>
  <PresentationFormat>On-screen Show (4:3)</PresentationFormat>
  <Paragraphs>137</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Unicode MS</vt:lpstr>
      <vt:lpstr>Calibri</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merav</dc:creator>
  <cp:lastModifiedBy>Tamara Epstein</cp:lastModifiedBy>
  <cp:revision>677</cp:revision>
  <cp:lastPrinted>2023-07-21T13:31:22Z</cp:lastPrinted>
  <dcterms:created xsi:type="dcterms:W3CDTF">2014-07-25T17:44:30Z</dcterms:created>
  <dcterms:modified xsi:type="dcterms:W3CDTF">2023-08-23T15:35:15Z</dcterms:modified>
</cp:coreProperties>
</file>